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Override PartName="/ppt/media/image3.jpeg" ContentType="image/jpeg"/>
  <Override PartName="/ppt/notesSlides/notesSlide1.xml" ContentType="application/vnd.openxmlformats-officedocument.presentationml.notesSlide+xml"/>
  <Override PartName="/ppt/media/image4.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5.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jpeg" ContentType="image/jpeg"/>
  <Override PartName="/ppt/media/image7.jpeg" ContentType="image/jpeg"/>
  <Override PartName="/ppt/media/image8.jpeg" ContentType="image/jpeg"/>
  <Override PartName="/ppt/notesSlides/notesSlide7.xml" ContentType="application/vnd.openxmlformats-officedocument.presentationml.notesSlide+xml"/>
  <Override PartName="/ppt/media/image9.jpeg" ContentType="image/jpeg"/>
  <Override PartName="/ppt/notesSlides/notesSlide8.xml" ContentType="application/vnd.openxmlformats-officedocument.presentationml.notesSlide+xml"/>
  <Override PartName="/ppt/media/image10.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Lst>
  <p:sldSz cx="16256000" cy="9144000"/>
  <p:notesSz cx="6858000" cy="9144000"/>
  <p:defaultTextStyle>
    <a:lvl1pPr defTabSz="457200">
      <a:defRPr sz="1200">
        <a:latin typeface="Helvetica"/>
        <a:ea typeface="Helvetica"/>
        <a:cs typeface="Helvetica"/>
        <a:sym typeface="Helvetica"/>
      </a:defRPr>
    </a:lvl1pPr>
    <a:lvl2pPr indent="228600" defTabSz="457200">
      <a:defRPr sz="1200">
        <a:latin typeface="Helvetica"/>
        <a:ea typeface="Helvetica"/>
        <a:cs typeface="Helvetica"/>
        <a:sym typeface="Helvetica"/>
      </a:defRPr>
    </a:lvl2pPr>
    <a:lvl3pPr indent="457200" defTabSz="457200">
      <a:defRPr sz="1200">
        <a:latin typeface="Helvetica"/>
        <a:ea typeface="Helvetica"/>
        <a:cs typeface="Helvetica"/>
        <a:sym typeface="Helvetica"/>
      </a:defRPr>
    </a:lvl3pPr>
    <a:lvl4pPr indent="685800" defTabSz="457200">
      <a:defRPr sz="1200">
        <a:latin typeface="Helvetica"/>
        <a:ea typeface="Helvetica"/>
        <a:cs typeface="Helvetica"/>
        <a:sym typeface="Helvetica"/>
      </a:defRPr>
    </a:lvl4pPr>
    <a:lvl5pPr indent="914400" defTabSz="457200">
      <a:defRPr sz="1200">
        <a:latin typeface="Helvetica"/>
        <a:ea typeface="Helvetica"/>
        <a:cs typeface="Helvetica"/>
        <a:sym typeface="Helvetica"/>
      </a:defRPr>
    </a:lvl5pPr>
    <a:lvl6pPr indent="1143000" defTabSz="457200">
      <a:defRPr sz="1200">
        <a:latin typeface="Helvetica"/>
        <a:ea typeface="Helvetica"/>
        <a:cs typeface="Helvetica"/>
        <a:sym typeface="Helvetica"/>
      </a:defRPr>
    </a:lvl6pPr>
    <a:lvl7pPr indent="1371600" defTabSz="457200">
      <a:defRPr sz="1200">
        <a:latin typeface="Helvetica"/>
        <a:ea typeface="Helvetica"/>
        <a:cs typeface="Helvetica"/>
        <a:sym typeface="Helvetica"/>
      </a:defRPr>
    </a:lvl7pPr>
    <a:lvl8pPr indent="1600200" defTabSz="457200">
      <a:defRPr sz="1200">
        <a:latin typeface="Helvetica"/>
        <a:ea typeface="Helvetica"/>
        <a:cs typeface="Helvetica"/>
        <a:sym typeface="Helvetica"/>
      </a:defRPr>
    </a:lvl8pPr>
    <a:lvl9pPr indent="1828800" defTabSz="457200">
      <a:defRPr sz="1200">
        <a:latin typeface="Helvetica"/>
        <a:ea typeface="Helvetica"/>
        <a:cs typeface="Helvetica"/>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EFF1F3"/>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D51ADE6A-740E-44AE-83CC-AE7238B6C88D}"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EFF1F3"/>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4A9BC294-FFE2-49D5-8D69-9E1BD2C41BD5}" styleName="">
    <a:tblBg/>
    <a:wholeTbl>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Calibri"/>
          <a:ea typeface="Calibri"/>
          <a:cs typeface="Calibri"/>
        </a:font>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ph type="sldImg"/>
          </p:nvPr>
        </p:nvSpPr>
        <p:spPr>
          <a:xfrm>
            <a:off x="1143000" y="685800"/>
            <a:ext cx="4572000" cy="3429000"/>
          </a:xfrm>
          <a:prstGeom prst="rect">
            <a:avLst/>
          </a:prstGeom>
        </p:spPr>
        <p:txBody>
          <a:bodyPr/>
          <a:lstStyle/>
          <a:p>
            <a:pPr lvl="0"/>
          </a:p>
        </p:txBody>
      </p:sp>
      <p:sp>
        <p:nvSpPr>
          <p:cNvPr id="51" name="Shape 51"/>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546100">
      <a:defRPr sz="2000">
        <a:latin typeface="Lucida Grande"/>
        <a:ea typeface="Lucida Grande"/>
        <a:cs typeface="Lucida Grande"/>
        <a:sym typeface="Lucida Grande"/>
      </a:defRPr>
    </a:lvl1pPr>
    <a:lvl2pPr indent="228600" defTabSz="546100">
      <a:defRPr sz="2000">
        <a:latin typeface="Lucida Grande"/>
        <a:ea typeface="Lucida Grande"/>
        <a:cs typeface="Lucida Grande"/>
        <a:sym typeface="Lucida Grande"/>
      </a:defRPr>
    </a:lvl2pPr>
    <a:lvl3pPr indent="457200" defTabSz="546100">
      <a:defRPr sz="2000">
        <a:latin typeface="Lucida Grande"/>
        <a:ea typeface="Lucida Grande"/>
        <a:cs typeface="Lucida Grande"/>
        <a:sym typeface="Lucida Grande"/>
      </a:defRPr>
    </a:lvl3pPr>
    <a:lvl4pPr indent="685800" defTabSz="546100">
      <a:defRPr sz="2000">
        <a:latin typeface="Lucida Grande"/>
        <a:ea typeface="Lucida Grande"/>
        <a:cs typeface="Lucida Grande"/>
        <a:sym typeface="Lucida Grande"/>
      </a:defRPr>
    </a:lvl4pPr>
    <a:lvl5pPr indent="914400" defTabSz="546100">
      <a:defRPr sz="2000">
        <a:latin typeface="Lucida Grande"/>
        <a:ea typeface="Lucida Grande"/>
        <a:cs typeface="Lucida Grande"/>
        <a:sym typeface="Lucida Grande"/>
      </a:defRPr>
    </a:lvl5pPr>
    <a:lvl6pPr indent="1143000" defTabSz="546100">
      <a:defRPr sz="2000">
        <a:latin typeface="Lucida Grande"/>
        <a:ea typeface="Lucida Grande"/>
        <a:cs typeface="Lucida Grande"/>
        <a:sym typeface="Lucida Grande"/>
      </a:defRPr>
    </a:lvl6pPr>
    <a:lvl7pPr indent="1371600" defTabSz="546100">
      <a:defRPr sz="2000">
        <a:latin typeface="Lucida Grande"/>
        <a:ea typeface="Lucida Grande"/>
        <a:cs typeface="Lucida Grande"/>
        <a:sym typeface="Lucida Grande"/>
      </a:defRPr>
    </a:lvl7pPr>
    <a:lvl8pPr indent="1600200" defTabSz="546100">
      <a:defRPr sz="2000">
        <a:latin typeface="Lucida Grande"/>
        <a:ea typeface="Lucida Grande"/>
        <a:cs typeface="Lucida Grande"/>
        <a:sym typeface="Lucida Grande"/>
      </a:defRPr>
    </a:lvl8pPr>
    <a:lvl9pPr indent="1828800" defTabSz="546100">
      <a:defRPr sz="2000">
        <a:latin typeface="Lucida Grande"/>
        <a:ea typeface="Lucida Grande"/>
        <a:cs typeface="Lucida Grande"/>
        <a:sym typeface="Lucida Grand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lvl="0"/>
          </a:p>
        </p:txBody>
      </p:sp>
      <p:sp>
        <p:nvSpPr>
          <p:cNvPr id="145" name="Shape 145"/>
          <p:cNvSpPr/>
          <p:nvPr>
            <p:ph type="body" sz="quarter" idx="1"/>
          </p:nvPr>
        </p:nvSpPr>
        <p:spPr>
          <a:prstGeom prst="rect">
            <a:avLst/>
          </a:prstGeom>
        </p:spPr>
        <p:txBody>
          <a:bodyPr/>
          <a:lstStyle/>
          <a:p>
            <a:pPr lvl="0">
              <a:defRPr sz="1800"/>
            </a:pPr>
            <a:r>
              <a:rPr sz="2000"/>
              <a:t>Animate Store and Forward.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ph type="sldImg"/>
          </p:nvPr>
        </p:nvSpPr>
        <p:spPr>
          <a:prstGeom prst="rect">
            <a:avLst/>
          </a:prstGeom>
        </p:spPr>
        <p:txBody>
          <a:bodyPr/>
          <a:lstStyle/>
          <a:p>
            <a:pPr lvl="0"/>
          </a:p>
        </p:txBody>
      </p:sp>
      <p:sp>
        <p:nvSpPr>
          <p:cNvPr id="381" name="Shape 381"/>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TCP = transmission control protocol</a:t>
            </a: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IP = internet protocol</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The 7-layer model got bogged down in committee discussions and votes and eventually died.  The 4-layer model was crude but effective—less elegant, but it worked!   Each level is clearly different from the other.</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0" name="Shape 570"/>
          <p:cNvSpPr/>
          <p:nvPr>
            <p:ph type="sldImg"/>
          </p:nvPr>
        </p:nvSpPr>
        <p:spPr>
          <a:prstGeom prst="rect">
            <a:avLst/>
          </a:prstGeom>
        </p:spPr>
        <p:txBody>
          <a:bodyPr/>
          <a:lstStyle/>
          <a:p>
            <a:pPr lvl="0"/>
          </a:p>
        </p:txBody>
      </p:sp>
      <p:sp>
        <p:nvSpPr>
          <p:cNvPr id="571" name="Shape 571"/>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Number is assigned using yet another internet protocol:  DHCP (dynamic host configuration protocol)</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Also used by your ISP (internet service provider), as well as in many LANS—”stretches” the number of IP addresses available</a:t>
            </a:r>
            <a:endParaRPr sz="1200">
              <a:latin typeface="Helvetica"/>
              <a:ea typeface="Helvetica"/>
              <a:cs typeface="Helvetica"/>
              <a:sym typeface="Helvetic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2" name="Shape 652"/>
          <p:cNvSpPr/>
          <p:nvPr>
            <p:ph type="sldImg"/>
          </p:nvPr>
        </p:nvSpPr>
        <p:spPr>
          <a:prstGeom prst="rect">
            <a:avLst/>
          </a:prstGeom>
        </p:spPr>
        <p:txBody>
          <a:bodyPr/>
          <a:lstStyle/>
          <a:p>
            <a:pPr lvl="0"/>
          </a:p>
        </p:txBody>
      </p:sp>
      <p:sp>
        <p:nvSpPr>
          <p:cNvPr id="653" name="Shape 653"/>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Number is assigned using yet another internet protocol:  DHCP (dynamic host configuration protocol)</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Also used by your ISP (internet service provider), as well as in many LANS—”stretches” the number of IP addresses available</a:t>
            </a:r>
            <a:endParaRPr sz="1200">
              <a:latin typeface="Helvetica"/>
              <a:ea typeface="Helvetica"/>
              <a:cs typeface="Helvetica"/>
              <a:sym typeface="Helvetic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0" name="Shape 670"/>
          <p:cNvSpPr/>
          <p:nvPr>
            <p:ph type="sldImg"/>
          </p:nvPr>
        </p:nvSpPr>
        <p:spPr>
          <a:prstGeom prst="rect">
            <a:avLst/>
          </a:prstGeom>
        </p:spPr>
        <p:txBody>
          <a:bodyPr/>
          <a:lstStyle/>
          <a:p>
            <a:pPr lvl="0"/>
          </a:p>
        </p:txBody>
      </p:sp>
      <p:sp>
        <p:nvSpPr>
          <p:cNvPr id="671" name="Shape 671"/>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Usually we treat the internet as an abstraction or “black box”, but if we want to, we can peer into the internet to see how the packets move from one location to another—what is the path of hops?</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While every router has on average some wrong information, there are some mistakes that cause huge problem:  one is the existence of loops.</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Note that the loops could be much longer than 3—could be 25 or 30 hops long.</a:t>
            </a:r>
            <a:endParaRPr sz="1200">
              <a:latin typeface="Helvetica"/>
              <a:ea typeface="Helvetica"/>
              <a:cs typeface="Helvetica"/>
              <a:sym typeface="Helvetic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5" name="Shape 675"/>
          <p:cNvSpPr/>
          <p:nvPr>
            <p:ph type="sldImg"/>
          </p:nvPr>
        </p:nvSpPr>
        <p:spPr>
          <a:prstGeom prst="rect">
            <a:avLst/>
          </a:prstGeom>
        </p:spPr>
        <p:txBody>
          <a:bodyPr/>
          <a:lstStyle/>
          <a:p>
            <a:pPr lvl="0"/>
          </a:p>
        </p:txBody>
      </p:sp>
      <p:sp>
        <p:nvSpPr>
          <p:cNvPr id="676" name="Shape 676"/>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Because of the risks associated with Traceroute, some networks will configure to block traceroute requests..</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Tracert can potentially be used by hackers to obtain sensitive information about network architecture. Anyone can use it to figure out how packets are getting routed.</a:t>
            </a:r>
            <a:endParaRPr sz="1200">
              <a:latin typeface="Helvetica"/>
              <a:ea typeface="Helvetica"/>
              <a:cs typeface="Helvetica"/>
              <a:sym typeface="Helvetic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0" name="Shape 680"/>
          <p:cNvSpPr/>
          <p:nvPr>
            <p:ph type="sldImg"/>
          </p:nvPr>
        </p:nvSpPr>
        <p:spPr>
          <a:prstGeom prst="rect">
            <a:avLst/>
          </a:prstGeom>
        </p:spPr>
        <p:txBody>
          <a:bodyPr/>
          <a:lstStyle/>
          <a:p>
            <a:pPr lvl="0"/>
          </a:p>
        </p:txBody>
      </p:sp>
      <p:sp>
        <p:nvSpPr>
          <p:cNvPr id="681" name="Shape 681"/>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Note that the postcard back tells both the location and the amount of time it took to get there and back.  </a:t>
            </a: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Each line reports an attempt to send packets that many hops away.</a:t>
            </a: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Shows the times for 3 attempts (so you can get a better picture, smoothing over problems).  If the numbers are very different from one another, it means there’s a lot of traffice.</a:t>
            </a: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1.4 ms for first hop (about 1 one thousandth).  For all 14 hops, 78 ms (almost a tenth of a second)</a:t>
            </a: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 * * is from a router that is configured not to return a postcard.</a:t>
            </a:r>
            <a:endParaRPr sz="1200">
              <a:latin typeface="Helvetica"/>
              <a:ea typeface="Helvetica"/>
              <a:cs typeface="Helvetica"/>
              <a:sym typeface="Helvetic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5" name="Shape 685"/>
          <p:cNvSpPr/>
          <p:nvPr>
            <p:ph type="sldImg"/>
          </p:nvPr>
        </p:nvSpPr>
        <p:spPr>
          <a:prstGeom prst="rect">
            <a:avLst/>
          </a:prstGeom>
        </p:spPr>
        <p:txBody>
          <a:bodyPr/>
          <a:lstStyle/>
          <a:p>
            <a:pPr lvl="0"/>
          </a:p>
        </p:txBody>
      </p:sp>
      <p:sp>
        <p:nvSpPr>
          <p:cNvPr id="686" name="Shape 686"/>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Here we’re going to Michigan state.  Takes about 10 ms—a hundredth of a second.</a:t>
            </a: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Routers are very fast!</a:t>
            </a:r>
            <a:endParaRPr sz="1200">
              <a:latin typeface="Helvetica"/>
              <a:ea typeface="Helvetica"/>
              <a:cs typeface="Helvetica"/>
              <a:sym typeface="Helvetic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8" name="Shape 698"/>
          <p:cNvSpPr/>
          <p:nvPr>
            <p:ph type="sldImg"/>
          </p:nvPr>
        </p:nvSpPr>
        <p:spPr>
          <a:prstGeom prst="rect">
            <a:avLst/>
          </a:prstGeom>
        </p:spPr>
        <p:txBody>
          <a:bodyPr/>
          <a:lstStyle/>
          <a:p>
            <a:pPr lvl="0"/>
          </a:p>
        </p:txBody>
      </p:sp>
      <p:sp>
        <p:nvSpPr>
          <p:cNvPr id="699" name="Shape 699"/>
          <p:cNvSpPr/>
          <p:nvPr>
            <p:ph type="body" sz="quarter" idx="1"/>
          </p:nvPr>
        </p:nvSpPr>
        <p:spPr>
          <a:prstGeom prst="rect">
            <a:avLst/>
          </a:prstGeom>
        </p:spPr>
        <p:txBody>
          <a:bodyPr/>
          <a:lstStyle>
            <a:lvl1pPr defTabSz="457200">
              <a:defRPr sz="1200">
                <a:latin typeface="Helvetica"/>
                <a:ea typeface="Helvetica"/>
                <a:cs typeface="Helvetica"/>
                <a:sym typeface="Helvetica"/>
              </a:defRPr>
            </a:lvl1pPr>
          </a:lstStyle>
          <a:p>
            <a:pPr lvl="0">
              <a:defRPr sz="1800"/>
            </a:pPr>
            <a:r>
              <a:rPr sz="1200"/>
              <a:t>Now takes a fifth of a second overall</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4" name="Shape 704"/>
          <p:cNvSpPr/>
          <p:nvPr>
            <p:ph type="sldImg"/>
          </p:nvPr>
        </p:nvSpPr>
        <p:spPr>
          <a:prstGeom prst="rect">
            <a:avLst/>
          </a:prstGeom>
        </p:spPr>
        <p:txBody>
          <a:bodyPr/>
          <a:lstStyle/>
          <a:p>
            <a:pPr lvl="0"/>
          </a:p>
        </p:txBody>
      </p:sp>
      <p:sp>
        <p:nvSpPr>
          <p:cNvPr id="705" name="Shape 705"/>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If a router doesn’t know what to do with a piece of data, it throws it away, and assumes that someone else will deal with it.</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Part of the argument for this has become know as the "end-to-end" argument. If a feature like reliability or encryption is going to have to be provided anyway from end to end, it's better not to try to provide it on each link in the network. It's not a universal truth. It happens work well for the Internet because the transmission failure rate on each link is very low. If the failure rate on each hop were higher, it would be worth putting more resources into error detection and correction.</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4" name="Shape 744"/>
          <p:cNvSpPr/>
          <p:nvPr>
            <p:ph type="sldImg"/>
          </p:nvPr>
        </p:nvSpPr>
        <p:spPr>
          <a:prstGeom prst="rect">
            <a:avLst/>
          </a:prstGeom>
        </p:spPr>
        <p:txBody>
          <a:bodyPr/>
          <a:lstStyle/>
          <a:p>
            <a:pPr lvl="0"/>
          </a:p>
        </p:txBody>
      </p:sp>
      <p:sp>
        <p:nvSpPr>
          <p:cNvPr id="745" name="Shape 745"/>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TCP = transmission control protocol</a:t>
            </a: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IP = internet protocol</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The 7-layer model got bogged down in committee discussions and votes and eventually died.  The 4-layer model was crude but effective—less elegant, but it worked!   Each level is clearly different from the other.</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lvl="0"/>
          </a:p>
        </p:txBody>
      </p:sp>
      <p:sp>
        <p:nvSpPr>
          <p:cNvPr id="162" name="Shape 162"/>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Early approach = store and forward:  at each hop, wait until the whole message arrives, then pass on.  Problem:  if a big message gets in line first, a small message has to wait forever.  Alternative:  packets.  Small chunks of message that can be interleaved on the “wire”, and then re-assembled at the destination.  (Example: M1  message that take 5 minutes from A to B; M2 message that takes 1 second.  In store and forward, if M1 is there first, M2 takes 5 minutes and 1 second.  If packet-switching, if M1 gets there first, then once M2 arrives, it has a 50% chance of transmitting next, so on average it will take 1.5 seconds (sometimes 1, sometimes 2), and M2 will take 5 min. and 1 sec.)</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And even better, can break up a message and send it over different paths, depending on traffic conditions, re-assembling at the other end.</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With store-and-forward, the intermediate machines were regular old general purpose computers.  With the introduction of packet-switching, developed special processors, called routers, that we tuned to the problem of “routing”:  forwarding on messages.</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Seems obvious now—but working out the details was challenging; took 20 years of work. </a:t>
            </a:r>
            <a:endParaRPr sz="1200">
              <a:latin typeface="Helvetica"/>
              <a:ea typeface="Helvetica"/>
              <a:cs typeface="Helvetica"/>
              <a:sym typeface="Helvetic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4" name="Shape 754"/>
          <p:cNvSpPr/>
          <p:nvPr>
            <p:ph type="sldImg"/>
          </p:nvPr>
        </p:nvSpPr>
        <p:spPr>
          <a:prstGeom prst="rect">
            <a:avLst/>
          </a:prstGeom>
        </p:spPr>
        <p:txBody>
          <a:bodyPr/>
          <a:lstStyle/>
          <a:p>
            <a:pPr lvl="0"/>
          </a:p>
        </p:txBody>
      </p:sp>
      <p:sp>
        <p:nvSpPr>
          <p:cNvPr id="755" name="Shape 755"/>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TCP = transmission control protocol</a:t>
            </a: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IP = internet protocol</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The 7-layer model got bogged down in committee discussions and votes and eventually died.  The 4-layer model was crude but effective—less elegant, but it worked!   Each level is clearly different from the other.</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lvl="0"/>
          </a:p>
        </p:txBody>
      </p:sp>
      <p:sp>
        <p:nvSpPr>
          <p:cNvPr id="302" name="Shape 302"/>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Here’s what today’s internet looks like.</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Have LANs:  LAN = network in an area where you can legally drag a cable without getting into trouble; WAN = if you tried to do that, you’d be breaking the law</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LANs connected together into a WAN</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WAN use routers the transmit data</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Can connect to a WAN via a cable modem or DSL (digital subscriber line);  connect within a LAN via ethernet or wifi</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lvl="0"/>
          </a:p>
        </p:txBody>
      </p:sp>
      <p:sp>
        <p:nvSpPr>
          <p:cNvPr id="309" name="Shape 309"/>
          <p:cNvSpPr/>
          <p:nvPr>
            <p:ph type="body" sz="quarter" idx="1"/>
          </p:nvPr>
        </p:nvSpPr>
        <p:spPr>
          <a:prstGeom prst="rect">
            <a:avLst/>
          </a:prstGeom>
        </p:spPr>
        <p:txBody>
          <a:bodyPr/>
          <a:lstStyle>
            <a:lvl1pPr defTabSz="457200">
              <a:defRPr sz="1200">
                <a:latin typeface="Helvetica"/>
                <a:ea typeface="Helvetica"/>
                <a:cs typeface="Helvetica"/>
                <a:sym typeface="Helvetica"/>
              </a:defRPr>
            </a:lvl1pPr>
          </a:lstStyle>
          <a:p>
            <a:pPr lvl="0">
              <a:defRPr sz="1800"/>
            </a:pPr>
            <a:r>
              <a:rPr sz="1200"/>
              <a:t>Instead of establishing a dedicated connection between every pair of computers—much too expensive—create shared “wires” along which multiple messages can pass.</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lvl="0"/>
          </a:p>
        </p:txBody>
      </p:sp>
      <p:sp>
        <p:nvSpPr>
          <p:cNvPr id="318" name="Shape 318"/>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TCP = transmission control protocol</a:t>
            </a: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IP = internet protocol</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The 7-layer model got bogged down in committee discussions and votes and eventually died.  The 4-layer model was crude but effective—less elegant, but it worked!   Each level is clearly different from the other.</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lvl="0"/>
          </a:p>
        </p:txBody>
      </p:sp>
      <p:sp>
        <p:nvSpPr>
          <p:cNvPr id="326" name="Shape 326"/>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The standards (the “guts”) of the Internet protocols are developed by IETF</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IETF was run by a bunch of engineers who didn’t like bureaucracy, didn’t like committees, didn’t like votes or lots of process.   So they put out lots and lots of documents called RFCs—requests for comments.  Encoded their values and mission in them.  Wasn’t a push to get broad agreement.  People put  out RFCs, and a small group of companies might start using them. Then when other people saw problems, they would suggest corrections; it was a very fluid system, and one in which standards were never really “finished”.   Now about 3000 of them.  Many of the standards never got wide use, others are now obsolete, but a small number form the heart of the interent, e.g RFC 791 = IP.  </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Approach was to come up with ideas, try them out, see what worked, move forward.   There were good reasons for this, beyond engineer’s dislike of bureaucracy.   There were big companies, such as the telephone companies (ATT), large computer vendors (IBM), etc. that would have preferred that the internet never exist.  So upstarts like Sun and Cisco had to just barrel forward.  If you took votes, the big companies would vote things down, and so they structured this for innovation to thrive.</a:t>
            </a:r>
            <a:endParaRPr sz="1200">
              <a:latin typeface="Helvetica"/>
              <a:ea typeface="Helvetica"/>
              <a:cs typeface="Helvetica"/>
              <a:sym typeface="Helvetic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Shape 349"/>
          <p:cNvSpPr/>
          <p:nvPr>
            <p:ph type="sldImg"/>
          </p:nvPr>
        </p:nvSpPr>
        <p:spPr>
          <a:prstGeom prst="rect">
            <a:avLst/>
          </a:prstGeom>
        </p:spPr>
        <p:txBody>
          <a:bodyPr/>
          <a:lstStyle/>
          <a:p>
            <a:pPr lvl="0"/>
          </a:p>
        </p:txBody>
      </p:sp>
      <p:sp>
        <p:nvSpPr>
          <p:cNvPr id="350" name="Shape 350"/>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So how do we avoid everything getting into one another’s way?</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Everything has a serial number assigned to it.  Your computer does, so does the wireless access point, or the internet router, etc.  When a connection gets formed, the two linked device now recognize each other by their physical address.</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Note that while your computer only talks to 1 WAP, the WAP talks to many devices.  It needs to keep track of all of them.  Put too many on and it will crash.   The gadget in the ceiling can only handle about 100 or so devides.   If 2000 people walked into this room now with laptops, the WAP would likely immediately crash.  In meeting rooms, etc., use multiple WAPs.  At a conference, you may notice sporadic access on wifi.  When it reaches its limit, you get rejected.  When you finally get access, it’s likely because someone else has left.</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lvl="0"/>
          </a:p>
        </p:txBody>
      </p:sp>
      <p:sp>
        <p:nvSpPr>
          <p:cNvPr id="361" name="Shape 361"/>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So, here’s the picture so far.</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But there’s one other key problem for the Link Layer:  how do you avoid chaos, with many “voices” (i.e., many devices) clashing with one another on the same link</a:t>
            </a:r>
            <a:endParaRPr sz="1200">
              <a:latin typeface="Helvetica"/>
              <a:ea typeface="Helvetica"/>
              <a:cs typeface="Helvetica"/>
              <a:sym typeface="Helvetic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lvl="0"/>
          </a:p>
        </p:txBody>
      </p:sp>
      <p:sp>
        <p:nvSpPr>
          <p:cNvPr id="367" name="Shape 367"/>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“Carrier” = tell the difference between silence and something being sent.  Carrier means something is being sent.</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Last step important:  if we keep waiting and then restarting again at the same time, we’ll never get there—like the dance people sometimes do when they’re passing in the hallway</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Solution:  generate a random number and use that to decide when to go next</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Odds are that that spreads out the retransmission.  </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Could in principle build an evil wireless card, that always immediately went again.  If it happened to conflict with another device, that device would think it was an accident, would wait, generate another random number, and likely go later.  Luckily, very hard to do this, since the link layer is embedded in the hardware of devices.</a:t>
            </a: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Alternative: token passing (talking stick)</a:t>
            </a:r>
            <a:endParaRPr sz="1200">
              <a:latin typeface="Helvetica"/>
              <a:ea typeface="Helvetica"/>
              <a:cs typeface="Helvetica"/>
              <a:sym typeface="Helvetica"/>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bg>
      <p:bgPr>
        <a:solidFill>
          <a:srgbClr val="000000"/>
        </a:solidFill>
      </p:bgPr>
    </p:bg>
    <p:spTree>
      <p:nvGrpSpPr>
        <p:cNvPr id="1" name=""/>
        <p:cNvGrpSpPr/>
        <p:nvPr/>
      </p:nvGrpSpPr>
      <p:grpSpPr>
        <a:xfrm>
          <a:off x="0" y="0"/>
          <a:ext cx="0" cy="0"/>
          <a:chOff x="0" y="0"/>
          <a:chExt cx="0" cy="0"/>
        </a:xfrm>
      </p:grpSpPr>
      <p:sp>
        <p:nvSpPr>
          <p:cNvPr id="6" name="Shape 6"/>
          <p:cNvSpPr/>
          <p:nvPr>
            <p:ph type="title"/>
          </p:nvPr>
        </p:nvSpPr>
        <p:spPr>
          <a:xfrm>
            <a:off x="1155700" y="1536700"/>
            <a:ext cx="13931900" cy="3086100"/>
          </a:xfrm>
          <a:prstGeom prst="rect">
            <a:avLst/>
          </a:prstGeom>
        </p:spPr>
        <p:txBody>
          <a:bodyPr lIns="38100" tIns="38100" rIns="38100" bIns="38100" anchor="b"/>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7" name="Shape 7"/>
          <p:cNvSpPr/>
          <p:nvPr>
            <p:ph type="body" idx="1"/>
          </p:nvPr>
        </p:nvSpPr>
        <p:spPr>
          <a:xfrm>
            <a:off x="1155700" y="4711700"/>
            <a:ext cx="13931900" cy="1054100"/>
          </a:xfrm>
          <a:prstGeom prst="rect">
            <a:avLst/>
          </a:prstGeom>
        </p:spPr>
        <p:txBody>
          <a:bodyPr lIns="38100" tIns="38100" rIns="38100" bIns="38100"/>
          <a:lstStyle>
            <a:lvl1pPr marL="0" marR="0" indent="0" algn="ctr" defTabSz="546100">
              <a:spcBef>
                <a:spcPts val="0"/>
              </a:spcBef>
              <a:buClrTx/>
              <a:buSzTx/>
              <a:buFontTx/>
              <a:buNone/>
              <a:defRPr sz="3200">
                <a:solidFill>
                  <a:srgbClr val="FFFFFF"/>
                </a:solidFill>
                <a:uFillTx/>
                <a:latin typeface="+mn-lt"/>
                <a:ea typeface="+mn-ea"/>
                <a:cs typeface="+mn-cs"/>
                <a:sym typeface="Gill Sans"/>
              </a:defRPr>
            </a:lvl1pPr>
            <a:lvl2pPr marL="0" marR="0" indent="0" algn="ctr" defTabSz="546100">
              <a:spcBef>
                <a:spcPts val="0"/>
              </a:spcBef>
              <a:buClrTx/>
              <a:buSzTx/>
              <a:buFontTx/>
              <a:buNone/>
              <a:defRPr sz="3200">
                <a:solidFill>
                  <a:srgbClr val="FFFFFF"/>
                </a:solidFill>
                <a:uFillTx/>
                <a:latin typeface="+mn-lt"/>
                <a:ea typeface="+mn-ea"/>
                <a:cs typeface="+mn-cs"/>
                <a:sym typeface="Gill Sans"/>
              </a:defRPr>
            </a:lvl2pPr>
            <a:lvl3pPr marL="0" marR="0" indent="0" algn="ctr" defTabSz="546100">
              <a:spcBef>
                <a:spcPts val="0"/>
              </a:spcBef>
              <a:buClrTx/>
              <a:buSzTx/>
              <a:buFontTx/>
              <a:buNone/>
              <a:defRPr sz="3200">
                <a:solidFill>
                  <a:srgbClr val="FFFFFF"/>
                </a:solidFill>
                <a:uFillTx/>
                <a:latin typeface="+mn-lt"/>
                <a:ea typeface="+mn-ea"/>
                <a:cs typeface="+mn-cs"/>
                <a:sym typeface="Gill Sans"/>
              </a:defRPr>
            </a:lvl3pPr>
            <a:lvl4pPr marL="0" marR="0" indent="0" algn="ctr" defTabSz="546100">
              <a:spcBef>
                <a:spcPts val="0"/>
              </a:spcBef>
              <a:buClrTx/>
              <a:buSzTx/>
              <a:buFontTx/>
              <a:buNone/>
              <a:defRPr sz="3200">
                <a:solidFill>
                  <a:srgbClr val="FFFFFF"/>
                </a:solidFill>
                <a:uFillTx/>
                <a:latin typeface="+mn-lt"/>
                <a:ea typeface="+mn-ea"/>
                <a:cs typeface="+mn-cs"/>
                <a:sym typeface="Gill Sans"/>
              </a:defRPr>
            </a:lvl4pPr>
            <a:lvl5pPr marL="0" marR="0" indent="0" algn="ctr" defTabSz="546100">
              <a:spcBef>
                <a:spcPts val="0"/>
              </a:spcBef>
              <a:buClrTx/>
              <a:buSzTx/>
              <a:buFontTx/>
              <a:buNone/>
              <a:defRPr sz="3200">
                <a:solidFill>
                  <a:srgbClr val="FFFFFF"/>
                </a:solidFill>
                <a:uFillTx/>
                <a:latin typeface="+mn-lt"/>
                <a:ea typeface="+mn-ea"/>
                <a:cs typeface="+mn-cs"/>
                <a:sym typeface="Gill Sans"/>
              </a:defRPr>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pic>
        <p:nvPicPr>
          <p:cNvPr id="27" name="Black_photo-v-1.pdf"/>
          <p:cNvPicPr/>
          <p:nvPr/>
        </p:nvPicPr>
        <p:blipFill>
          <a:blip r:embed="rId2">
            <a:extLst/>
          </a:blip>
          <a:stretch>
            <a:fillRect/>
          </a:stretch>
        </p:blipFill>
        <p:spPr>
          <a:xfrm>
            <a:off x="0" y="0"/>
            <a:ext cx="16256000" cy="9144000"/>
          </a:xfrm>
          <a:prstGeom prst="rect">
            <a:avLst/>
          </a:prstGeom>
          <a:ln w="12700">
            <a:miter lim="400000"/>
          </a:ln>
        </p:spPr>
      </p:pic>
      <p:sp>
        <p:nvSpPr>
          <p:cNvPr id="28" name="Shape 28"/>
          <p:cNvSpPr/>
          <p:nvPr>
            <p:ph type="title"/>
          </p:nvPr>
        </p:nvSpPr>
        <p:spPr>
          <a:xfrm>
            <a:off x="1155700" y="1435100"/>
            <a:ext cx="8369300" cy="3086100"/>
          </a:xfrm>
          <a:prstGeom prst="rect">
            <a:avLst/>
          </a:prstGeom>
        </p:spPr>
        <p:txBody>
          <a:bodyPr lIns="38100" tIns="38100" rIns="38100" bIns="38100" anchor="b"/>
          <a:lstStyle>
            <a:lvl1pPr marL="0" marR="0" defTabSz="546100">
              <a:defRPr sz="6400">
                <a:solidFill>
                  <a:srgbClr val="FFFFFF"/>
                </a:solidFill>
                <a:uFillTx/>
                <a:latin typeface="+mn-lt"/>
                <a:ea typeface="+mn-ea"/>
                <a:cs typeface="+mn-cs"/>
                <a:sym typeface="Gill Sans"/>
              </a:defRPr>
            </a:lvl1pPr>
          </a:lstStyle>
          <a:p>
            <a:pPr lvl="0">
              <a:defRPr sz="1800">
                <a:solidFill>
                  <a:srgbClr val="000000"/>
                </a:solidFill>
              </a:defRPr>
            </a:pPr>
            <a:r>
              <a:rPr sz="6400">
                <a:solidFill>
                  <a:srgbClr val="FFFFFF"/>
                </a:solidFill>
              </a:rPr>
              <a:t>Title Text</a:t>
            </a:r>
          </a:p>
        </p:txBody>
      </p:sp>
      <p:sp>
        <p:nvSpPr>
          <p:cNvPr id="29" name="Shape 29"/>
          <p:cNvSpPr/>
          <p:nvPr>
            <p:ph type="body" idx="1"/>
          </p:nvPr>
        </p:nvSpPr>
        <p:spPr>
          <a:xfrm>
            <a:off x="1155700" y="4597400"/>
            <a:ext cx="8369300" cy="3086100"/>
          </a:xfrm>
          <a:prstGeom prst="rect">
            <a:avLst/>
          </a:prstGeom>
        </p:spPr>
        <p:txBody>
          <a:bodyPr lIns="38100" tIns="38100" rIns="38100" bIns="38100"/>
          <a:lstStyle>
            <a:lvl1pPr marL="0" marR="0" indent="0" algn="ctr" defTabSz="546100">
              <a:spcBef>
                <a:spcPts val="0"/>
              </a:spcBef>
              <a:buClrTx/>
              <a:buSzTx/>
              <a:buFontTx/>
              <a:buNone/>
              <a:defRPr sz="3000">
                <a:solidFill>
                  <a:srgbClr val="FFFFFF"/>
                </a:solidFill>
                <a:uFillTx/>
                <a:latin typeface="+mn-lt"/>
                <a:ea typeface="+mn-ea"/>
                <a:cs typeface="+mn-cs"/>
                <a:sym typeface="Gill Sans"/>
              </a:defRPr>
            </a:lvl1pPr>
            <a:lvl2pPr marL="0" marR="0" indent="0" algn="ctr" defTabSz="546100">
              <a:spcBef>
                <a:spcPts val="0"/>
              </a:spcBef>
              <a:buClrTx/>
              <a:buSzTx/>
              <a:buFontTx/>
              <a:buNone/>
              <a:defRPr sz="3000">
                <a:solidFill>
                  <a:srgbClr val="FFFFFF"/>
                </a:solidFill>
                <a:uFillTx/>
                <a:latin typeface="+mn-lt"/>
                <a:ea typeface="+mn-ea"/>
                <a:cs typeface="+mn-cs"/>
                <a:sym typeface="Gill Sans"/>
              </a:defRPr>
            </a:lvl2pPr>
            <a:lvl3pPr marL="0" marR="0" indent="0" algn="ctr" defTabSz="546100">
              <a:spcBef>
                <a:spcPts val="0"/>
              </a:spcBef>
              <a:buClrTx/>
              <a:buSzTx/>
              <a:buFontTx/>
              <a:buNone/>
              <a:defRPr sz="3000">
                <a:solidFill>
                  <a:srgbClr val="FFFFFF"/>
                </a:solidFill>
                <a:uFillTx/>
                <a:latin typeface="+mn-lt"/>
                <a:ea typeface="+mn-ea"/>
                <a:cs typeface="+mn-cs"/>
                <a:sym typeface="Gill Sans"/>
              </a:defRPr>
            </a:lvl3pPr>
            <a:lvl4pPr marL="0" marR="0" indent="0" algn="ctr" defTabSz="546100">
              <a:spcBef>
                <a:spcPts val="0"/>
              </a:spcBef>
              <a:buClrTx/>
              <a:buSzTx/>
              <a:buFontTx/>
              <a:buNone/>
              <a:defRPr sz="3000">
                <a:solidFill>
                  <a:srgbClr val="FFFFFF"/>
                </a:solidFill>
                <a:uFillTx/>
                <a:latin typeface="+mn-lt"/>
                <a:ea typeface="+mn-ea"/>
                <a:cs typeface="+mn-cs"/>
                <a:sym typeface="Gill Sans"/>
              </a:defRPr>
            </a:lvl4pPr>
            <a:lvl5pPr marL="0" marR="0" indent="0" algn="ctr" defTabSz="546100">
              <a:spcBef>
                <a:spcPts val="0"/>
              </a:spcBef>
              <a:buClrTx/>
              <a:buSzTx/>
              <a:buFontTx/>
              <a:buNone/>
              <a:defRPr sz="3000">
                <a:solidFill>
                  <a:srgbClr val="FFFFFF"/>
                </a:solidFill>
                <a:uFillTx/>
                <a:latin typeface="+mn-lt"/>
                <a:ea typeface="+mn-ea"/>
                <a:cs typeface="+mn-cs"/>
                <a:sym typeface="Gill Sans"/>
              </a:defRPr>
            </a:lvl5pPr>
          </a:lstStyle>
          <a:p>
            <a:pPr lvl="0">
              <a:defRPr sz="1800">
                <a:solidFill>
                  <a:srgbClr val="000000"/>
                </a:solidFill>
              </a:defRPr>
            </a:pPr>
            <a:r>
              <a:rPr sz="3000">
                <a:solidFill>
                  <a:srgbClr val="FFFFFF"/>
                </a:solidFill>
              </a:rPr>
              <a:t>Body Level One</a:t>
            </a:r>
            <a:endParaRPr sz="3000">
              <a:solidFill>
                <a:srgbClr val="FFFFFF"/>
              </a:solidFill>
            </a:endParaRPr>
          </a:p>
          <a:p>
            <a:pPr lvl="1">
              <a:defRPr sz="1800">
                <a:solidFill>
                  <a:srgbClr val="000000"/>
                </a:solidFill>
              </a:defRPr>
            </a:pPr>
            <a:r>
              <a:rPr sz="3000">
                <a:solidFill>
                  <a:srgbClr val="FFFFFF"/>
                </a:solidFill>
              </a:rPr>
              <a:t>Body Level Two</a:t>
            </a:r>
            <a:endParaRPr sz="3000">
              <a:solidFill>
                <a:srgbClr val="FFFFFF"/>
              </a:solidFill>
            </a:endParaRPr>
          </a:p>
          <a:p>
            <a:pPr lvl="2">
              <a:defRPr sz="1800">
                <a:solidFill>
                  <a:srgbClr val="000000"/>
                </a:solidFill>
              </a:defRPr>
            </a:pPr>
            <a:r>
              <a:rPr sz="3000">
                <a:solidFill>
                  <a:srgbClr val="FFFFFF"/>
                </a:solidFill>
              </a:rPr>
              <a:t>Body Level Three</a:t>
            </a:r>
            <a:endParaRPr sz="3000">
              <a:solidFill>
                <a:srgbClr val="FFFFFF"/>
              </a:solidFill>
            </a:endParaRPr>
          </a:p>
          <a:p>
            <a:pPr lvl="3">
              <a:defRPr sz="1800">
                <a:solidFill>
                  <a:srgbClr val="000000"/>
                </a:solidFill>
              </a:defRPr>
            </a:pPr>
            <a:r>
              <a:rPr sz="3000">
                <a:solidFill>
                  <a:srgbClr val="FFFFFF"/>
                </a:solidFill>
              </a:rPr>
              <a:t>Body Level Four</a:t>
            </a:r>
            <a:endParaRPr sz="3000">
              <a:solidFill>
                <a:srgbClr val="FFFFFF"/>
              </a:solidFill>
            </a:endParaRPr>
          </a:p>
          <a:p>
            <a:pPr lvl="4">
              <a:defRPr sz="1800">
                <a:solidFill>
                  <a:srgbClr val="000000"/>
                </a:solidFill>
              </a:defRPr>
            </a:pPr>
            <a:r>
              <a:rPr sz="3000">
                <a:solidFill>
                  <a:srgbClr val="FFFFFF"/>
                </a:solidFill>
              </a:rPr>
              <a:t>Body Level Five</a:t>
            </a:r>
          </a:p>
        </p:txBody>
      </p:sp>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Reflection">
    <p:bg>
      <p:bgPr>
        <a:solidFill>
          <a:srgbClr val="000000"/>
        </a:solidFill>
      </p:bgPr>
    </p:bg>
    <p:spTree>
      <p:nvGrpSpPr>
        <p:cNvPr id="1" name=""/>
        <p:cNvGrpSpPr/>
        <p:nvPr/>
      </p:nvGrpSpPr>
      <p:grpSpPr>
        <a:xfrm>
          <a:off x="0" y="0"/>
          <a:ext cx="0" cy="0"/>
          <a:chOff x="0" y="0"/>
          <a:chExt cx="0" cy="0"/>
        </a:xfrm>
      </p:grpSpPr>
      <p:sp>
        <p:nvSpPr>
          <p:cNvPr id="31" name="Shape 31"/>
          <p:cNvSpPr/>
          <p:nvPr>
            <p:ph type="title"/>
          </p:nvPr>
        </p:nvSpPr>
        <p:spPr>
          <a:xfrm>
            <a:off x="1155700" y="1435100"/>
            <a:ext cx="8369300" cy="3086100"/>
          </a:xfrm>
          <a:prstGeom prst="rect">
            <a:avLst/>
          </a:prstGeom>
        </p:spPr>
        <p:txBody>
          <a:bodyPr lIns="38100" tIns="38100" rIns="38100" bIns="38100" anchor="b"/>
          <a:lstStyle>
            <a:lvl1pPr marL="0" marR="0" defTabSz="546100">
              <a:defRPr sz="6400">
                <a:solidFill>
                  <a:srgbClr val="FFFFFF"/>
                </a:solidFill>
                <a:uFillTx/>
                <a:latin typeface="+mn-lt"/>
                <a:ea typeface="+mn-ea"/>
                <a:cs typeface="+mn-cs"/>
                <a:sym typeface="Gill Sans"/>
              </a:defRPr>
            </a:lvl1pPr>
          </a:lstStyle>
          <a:p>
            <a:pPr lvl="0">
              <a:defRPr sz="1800">
                <a:solidFill>
                  <a:srgbClr val="000000"/>
                </a:solidFill>
              </a:defRPr>
            </a:pPr>
            <a:r>
              <a:rPr sz="6400">
                <a:solidFill>
                  <a:srgbClr val="FFFFFF"/>
                </a:solidFill>
              </a:rPr>
              <a:t>Title Text</a:t>
            </a:r>
          </a:p>
        </p:txBody>
      </p:sp>
      <p:sp>
        <p:nvSpPr>
          <p:cNvPr id="32" name="Shape 32"/>
          <p:cNvSpPr/>
          <p:nvPr>
            <p:ph type="body" idx="1"/>
          </p:nvPr>
        </p:nvSpPr>
        <p:spPr>
          <a:xfrm>
            <a:off x="1155700" y="4597400"/>
            <a:ext cx="8369300" cy="3086100"/>
          </a:xfrm>
          <a:prstGeom prst="rect">
            <a:avLst/>
          </a:prstGeom>
        </p:spPr>
        <p:txBody>
          <a:bodyPr lIns="38100" tIns="38100" rIns="38100" bIns="38100"/>
          <a:lstStyle>
            <a:lvl1pPr marL="0" marR="0" indent="0" algn="ctr" defTabSz="546100">
              <a:spcBef>
                <a:spcPts val="0"/>
              </a:spcBef>
              <a:buClrTx/>
              <a:buSzTx/>
              <a:buFontTx/>
              <a:buNone/>
              <a:defRPr sz="3000">
                <a:solidFill>
                  <a:srgbClr val="FFFFFF"/>
                </a:solidFill>
                <a:uFillTx/>
                <a:latin typeface="+mn-lt"/>
                <a:ea typeface="+mn-ea"/>
                <a:cs typeface="+mn-cs"/>
                <a:sym typeface="Gill Sans"/>
              </a:defRPr>
            </a:lvl1pPr>
            <a:lvl2pPr marL="0" marR="0" indent="0" algn="ctr" defTabSz="546100">
              <a:spcBef>
                <a:spcPts val="0"/>
              </a:spcBef>
              <a:buClrTx/>
              <a:buSzTx/>
              <a:buFontTx/>
              <a:buNone/>
              <a:defRPr sz="3000">
                <a:solidFill>
                  <a:srgbClr val="FFFFFF"/>
                </a:solidFill>
                <a:uFillTx/>
                <a:latin typeface="+mn-lt"/>
                <a:ea typeface="+mn-ea"/>
                <a:cs typeface="+mn-cs"/>
                <a:sym typeface="Gill Sans"/>
              </a:defRPr>
            </a:lvl2pPr>
            <a:lvl3pPr marL="0" marR="0" indent="0" algn="ctr" defTabSz="546100">
              <a:spcBef>
                <a:spcPts val="0"/>
              </a:spcBef>
              <a:buClrTx/>
              <a:buSzTx/>
              <a:buFontTx/>
              <a:buNone/>
              <a:defRPr sz="3000">
                <a:solidFill>
                  <a:srgbClr val="FFFFFF"/>
                </a:solidFill>
                <a:uFillTx/>
                <a:latin typeface="+mn-lt"/>
                <a:ea typeface="+mn-ea"/>
                <a:cs typeface="+mn-cs"/>
                <a:sym typeface="Gill Sans"/>
              </a:defRPr>
            </a:lvl3pPr>
            <a:lvl4pPr marL="0" marR="0" indent="0" algn="ctr" defTabSz="546100">
              <a:spcBef>
                <a:spcPts val="0"/>
              </a:spcBef>
              <a:buClrTx/>
              <a:buSzTx/>
              <a:buFontTx/>
              <a:buNone/>
              <a:defRPr sz="3000">
                <a:solidFill>
                  <a:srgbClr val="FFFFFF"/>
                </a:solidFill>
                <a:uFillTx/>
                <a:latin typeface="+mn-lt"/>
                <a:ea typeface="+mn-ea"/>
                <a:cs typeface="+mn-cs"/>
                <a:sym typeface="Gill Sans"/>
              </a:defRPr>
            </a:lvl4pPr>
            <a:lvl5pPr marL="0" marR="0" indent="0" algn="ctr" defTabSz="546100">
              <a:spcBef>
                <a:spcPts val="0"/>
              </a:spcBef>
              <a:buClrTx/>
              <a:buSzTx/>
              <a:buFontTx/>
              <a:buNone/>
              <a:defRPr sz="3000">
                <a:solidFill>
                  <a:srgbClr val="FFFFFF"/>
                </a:solidFill>
                <a:uFillTx/>
                <a:latin typeface="+mn-lt"/>
                <a:ea typeface="+mn-ea"/>
                <a:cs typeface="+mn-cs"/>
                <a:sym typeface="Gill Sans"/>
              </a:defRPr>
            </a:lvl5pPr>
          </a:lstStyle>
          <a:p>
            <a:pPr lvl="0">
              <a:defRPr sz="1800">
                <a:solidFill>
                  <a:srgbClr val="000000"/>
                </a:solidFill>
              </a:defRPr>
            </a:pPr>
            <a:r>
              <a:rPr sz="3000">
                <a:solidFill>
                  <a:srgbClr val="FFFFFF"/>
                </a:solidFill>
              </a:rPr>
              <a:t>Body Level One</a:t>
            </a:r>
            <a:endParaRPr sz="3000">
              <a:solidFill>
                <a:srgbClr val="FFFFFF"/>
              </a:solidFill>
            </a:endParaRPr>
          </a:p>
          <a:p>
            <a:pPr lvl="1">
              <a:defRPr sz="1800">
                <a:solidFill>
                  <a:srgbClr val="000000"/>
                </a:solidFill>
              </a:defRPr>
            </a:pPr>
            <a:r>
              <a:rPr sz="3000">
                <a:solidFill>
                  <a:srgbClr val="FFFFFF"/>
                </a:solidFill>
              </a:rPr>
              <a:t>Body Level Two</a:t>
            </a:r>
            <a:endParaRPr sz="3000">
              <a:solidFill>
                <a:srgbClr val="FFFFFF"/>
              </a:solidFill>
            </a:endParaRPr>
          </a:p>
          <a:p>
            <a:pPr lvl="2">
              <a:defRPr sz="1800">
                <a:solidFill>
                  <a:srgbClr val="000000"/>
                </a:solidFill>
              </a:defRPr>
            </a:pPr>
            <a:r>
              <a:rPr sz="3000">
                <a:solidFill>
                  <a:srgbClr val="FFFFFF"/>
                </a:solidFill>
              </a:rPr>
              <a:t>Body Level Three</a:t>
            </a:r>
            <a:endParaRPr sz="3000">
              <a:solidFill>
                <a:srgbClr val="FFFFFF"/>
              </a:solidFill>
            </a:endParaRPr>
          </a:p>
          <a:p>
            <a:pPr lvl="3">
              <a:defRPr sz="1800">
                <a:solidFill>
                  <a:srgbClr val="000000"/>
                </a:solidFill>
              </a:defRPr>
            </a:pPr>
            <a:r>
              <a:rPr sz="3000">
                <a:solidFill>
                  <a:srgbClr val="FFFFFF"/>
                </a:solidFill>
              </a:rPr>
              <a:t>Body Level Four</a:t>
            </a:r>
            <a:endParaRPr sz="3000">
              <a:solidFill>
                <a:srgbClr val="FFFFFF"/>
              </a:solidFill>
            </a:endParaRPr>
          </a:p>
          <a:p>
            <a:pPr lvl="4">
              <a:defRPr sz="1800">
                <a:solidFill>
                  <a:srgbClr val="000000"/>
                </a:solidFill>
              </a:defRPr>
            </a:pPr>
            <a:r>
              <a:rPr sz="3000">
                <a:solidFill>
                  <a:srgbClr val="FFFFFF"/>
                </a:solidFill>
              </a:rPr>
              <a:t>Body Level Five</a:t>
            </a:r>
          </a:p>
        </p:txBody>
      </p:sp>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pic>
        <p:nvPicPr>
          <p:cNvPr id="34" name="Black_photo-bullets-1.pdf"/>
          <p:cNvPicPr/>
          <p:nvPr/>
        </p:nvPicPr>
        <p:blipFill>
          <a:blip r:embed="rId2">
            <a:extLst/>
          </a:blip>
          <a:stretch>
            <a:fillRect/>
          </a:stretch>
        </p:blipFill>
        <p:spPr>
          <a:xfrm>
            <a:off x="0" y="0"/>
            <a:ext cx="16256000" cy="9144000"/>
          </a:xfrm>
          <a:prstGeom prst="rect">
            <a:avLst/>
          </a:prstGeom>
          <a:ln w="12700">
            <a:miter lim="400000"/>
          </a:ln>
        </p:spPr>
      </p:pic>
      <p:sp>
        <p:nvSpPr>
          <p:cNvPr id="35" name="Shape 35"/>
          <p:cNvSpPr/>
          <p:nvPr>
            <p:ph type="title"/>
          </p:nvPr>
        </p:nvSpPr>
        <p:spPr>
          <a:xfrm>
            <a:off x="1155700" y="241300"/>
            <a:ext cx="139319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36" name="Shape 36"/>
          <p:cNvSpPr/>
          <p:nvPr>
            <p:ph type="body" idx="1"/>
          </p:nvPr>
        </p:nvSpPr>
        <p:spPr>
          <a:xfrm>
            <a:off x="1155700" y="2603500"/>
            <a:ext cx="6807200" cy="5702300"/>
          </a:xfrm>
          <a:prstGeom prst="rect">
            <a:avLst/>
          </a:prstGeom>
        </p:spPr>
        <p:txBody>
          <a:bodyPr lIns="38100" tIns="38100" rIns="38100" bIns="38100" anchor="ctr"/>
          <a:lstStyle>
            <a:lvl1pPr marL="685800" marR="0" indent="-469900" defTabSz="546100">
              <a:spcBef>
                <a:spcPts val="4600"/>
              </a:spcBef>
              <a:buClrTx/>
              <a:buSzPct val="171000"/>
              <a:buFontTx/>
              <a:defRPr sz="2800">
                <a:solidFill>
                  <a:srgbClr val="FFFFFF"/>
                </a:solidFill>
                <a:uFillTx/>
                <a:latin typeface="+mn-lt"/>
                <a:ea typeface="+mn-ea"/>
                <a:cs typeface="+mn-cs"/>
                <a:sym typeface="Gill Sans"/>
              </a:defRPr>
            </a:lvl1pPr>
            <a:lvl2pPr marL="977900" marR="0" indent="-469900" defTabSz="546100">
              <a:spcBef>
                <a:spcPts val="4600"/>
              </a:spcBef>
              <a:buClrTx/>
              <a:buSzPct val="171000"/>
              <a:buFontTx/>
              <a:defRPr sz="2800">
                <a:solidFill>
                  <a:srgbClr val="FFFFFF"/>
                </a:solidFill>
                <a:uFillTx/>
                <a:latin typeface="+mn-lt"/>
                <a:ea typeface="+mn-ea"/>
                <a:cs typeface="+mn-cs"/>
                <a:sym typeface="Gill Sans"/>
              </a:defRPr>
            </a:lvl2pPr>
            <a:lvl3pPr marL="1270000" marR="0" indent="-469900" defTabSz="546100">
              <a:spcBef>
                <a:spcPts val="4600"/>
              </a:spcBef>
              <a:buClrTx/>
              <a:buSzPct val="171000"/>
              <a:buFontTx/>
              <a:defRPr sz="2800">
                <a:solidFill>
                  <a:srgbClr val="FFFFFF"/>
                </a:solidFill>
                <a:uFillTx/>
                <a:latin typeface="+mn-lt"/>
                <a:ea typeface="+mn-ea"/>
                <a:cs typeface="+mn-cs"/>
                <a:sym typeface="Gill Sans"/>
              </a:defRPr>
            </a:lvl3pPr>
            <a:lvl4pPr marL="1574800" marR="0" indent="-469900" defTabSz="546100">
              <a:spcBef>
                <a:spcPts val="4600"/>
              </a:spcBef>
              <a:buClrTx/>
              <a:buSzPct val="171000"/>
              <a:buFontTx/>
              <a:defRPr sz="2800">
                <a:solidFill>
                  <a:srgbClr val="FFFFFF"/>
                </a:solidFill>
                <a:uFillTx/>
                <a:latin typeface="+mn-lt"/>
                <a:ea typeface="+mn-ea"/>
                <a:cs typeface="+mn-cs"/>
                <a:sym typeface="Gill Sans"/>
              </a:defRPr>
            </a:lvl4pPr>
            <a:lvl5pPr marL="1866900" marR="0" indent="-469900" defTabSz="546100">
              <a:spcBef>
                <a:spcPts val="4600"/>
              </a:spcBef>
              <a:buClrTx/>
              <a:buSzPct val="171000"/>
              <a:buFontTx/>
              <a:defRPr sz="2800">
                <a:solidFill>
                  <a:srgbClr val="FFFFFF"/>
                </a:solidFill>
                <a:uFillTx/>
                <a:latin typeface="+mn-lt"/>
                <a:ea typeface="+mn-ea"/>
                <a:cs typeface="+mn-cs"/>
                <a:sym typeface="Gill Sans"/>
              </a:defRPr>
            </a:lvl5pPr>
          </a:lstStyle>
          <a:p>
            <a:pPr lvl="0">
              <a:defRPr sz="1800">
                <a:solidFill>
                  <a:srgbClr val="000000"/>
                </a:solidFill>
              </a:defRPr>
            </a:pPr>
            <a:r>
              <a:rPr sz="2800">
                <a:solidFill>
                  <a:srgbClr val="FFFFFF"/>
                </a:solidFill>
              </a:rPr>
              <a:t>Body Level One</a:t>
            </a:r>
            <a:endParaRPr sz="2800">
              <a:solidFill>
                <a:srgbClr val="FFFFFF"/>
              </a:solidFill>
            </a:endParaRPr>
          </a:p>
          <a:p>
            <a:pPr lvl="1">
              <a:defRPr sz="1800">
                <a:solidFill>
                  <a:srgbClr val="000000"/>
                </a:solidFill>
              </a:defRPr>
            </a:pPr>
            <a:r>
              <a:rPr sz="2800">
                <a:solidFill>
                  <a:srgbClr val="FFFFFF"/>
                </a:solidFill>
              </a:rPr>
              <a:t>Body Level Two</a:t>
            </a:r>
            <a:endParaRPr sz="2800">
              <a:solidFill>
                <a:srgbClr val="FFFFFF"/>
              </a:solidFill>
            </a:endParaRPr>
          </a:p>
          <a:p>
            <a:pPr lvl="2">
              <a:defRPr sz="1800">
                <a:solidFill>
                  <a:srgbClr val="000000"/>
                </a:solidFill>
              </a:defRPr>
            </a:pPr>
            <a:r>
              <a:rPr sz="2800">
                <a:solidFill>
                  <a:srgbClr val="FFFFFF"/>
                </a:solidFill>
              </a:rPr>
              <a:t>Body Level Three</a:t>
            </a:r>
            <a:endParaRPr sz="2800">
              <a:solidFill>
                <a:srgbClr val="FFFFFF"/>
              </a:solidFill>
            </a:endParaRPr>
          </a:p>
          <a:p>
            <a:pPr lvl="3">
              <a:defRPr sz="1800">
                <a:solidFill>
                  <a:srgbClr val="000000"/>
                </a:solidFill>
              </a:defRPr>
            </a:pPr>
            <a:r>
              <a:rPr sz="2800">
                <a:solidFill>
                  <a:srgbClr val="FFFFFF"/>
                </a:solidFill>
              </a:rPr>
              <a:t>Body Level Four</a:t>
            </a:r>
            <a:endParaRPr sz="2800">
              <a:solidFill>
                <a:srgbClr val="FFFFFF"/>
              </a:solidFill>
            </a:endParaRPr>
          </a:p>
          <a:p>
            <a:pPr lvl="4">
              <a:defRPr sz="1800">
                <a:solidFill>
                  <a:srgbClr val="000000"/>
                </a:solidFill>
              </a:defRPr>
            </a:pPr>
            <a:r>
              <a:rPr sz="2800">
                <a:solidFill>
                  <a:srgbClr val="FFFFFF"/>
                </a:solidFill>
              </a:rPr>
              <a:t>Body Level Five</a:t>
            </a:r>
          </a:p>
        </p:txBody>
      </p:sp>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 Left">
    <p:bg>
      <p:bgPr>
        <a:solidFill>
          <a:srgbClr val="000000"/>
        </a:solidFill>
      </p:bgPr>
    </p:bg>
    <p:spTree>
      <p:nvGrpSpPr>
        <p:cNvPr id="1" name=""/>
        <p:cNvGrpSpPr/>
        <p:nvPr/>
      </p:nvGrpSpPr>
      <p:grpSpPr>
        <a:xfrm>
          <a:off x="0" y="0"/>
          <a:ext cx="0" cy="0"/>
          <a:chOff x="0" y="0"/>
          <a:chExt cx="0" cy="0"/>
        </a:xfrm>
      </p:grpSpPr>
      <p:sp>
        <p:nvSpPr>
          <p:cNvPr id="38" name="Shape 38"/>
          <p:cNvSpPr/>
          <p:nvPr>
            <p:ph type="title"/>
          </p:nvPr>
        </p:nvSpPr>
        <p:spPr>
          <a:xfrm>
            <a:off x="1155700" y="241300"/>
            <a:ext cx="139319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39" name="Shape 39"/>
          <p:cNvSpPr/>
          <p:nvPr>
            <p:ph type="body" idx="1"/>
          </p:nvPr>
        </p:nvSpPr>
        <p:spPr>
          <a:xfrm>
            <a:off x="1155700" y="2603500"/>
            <a:ext cx="6807200" cy="5702300"/>
          </a:xfrm>
          <a:prstGeom prst="rect">
            <a:avLst/>
          </a:prstGeom>
        </p:spPr>
        <p:txBody>
          <a:bodyPr lIns="38100" tIns="38100" rIns="38100" bIns="38100" anchor="ctr"/>
          <a:lstStyle>
            <a:lvl1pPr marL="685800" marR="0" indent="-469900" defTabSz="546100">
              <a:spcBef>
                <a:spcPts val="4600"/>
              </a:spcBef>
              <a:buClrTx/>
              <a:buSzPct val="171000"/>
              <a:buFontTx/>
              <a:defRPr sz="2800">
                <a:solidFill>
                  <a:srgbClr val="FFFFFF"/>
                </a:solidFill>
                <a:uFillTx/>
                <a:latin typeface="+mn-lt"/>
                <a:ea typeface="+mn-ea"/>
                <a:cs typeface="+mn-cs"/>
                <a:sym typeface="Gill Sans"/>
              </a:defRPr>
            </a:lvl1pPr>
            <a:lvl2pPr marL="977900" marR="0" indent="-469900" defTabSz="546100">
              <a:spcBef>
                <a:spcPts val="4600"/>
              </a:spcBef>
              <a:buClrTx/>
              <a:buSzPct val="171000"/>
              <a:buFontTx/>
              <a:defRPr sz="2800">
                <a:solidFill>
                  <a:srgbClr val="FFFFFF"/>
                </a:solidFill>
                <a:uFillTx/>
                <a:latin typeface="+mn-lt"/>
                <a:ea typeface="+mn-ea"/>
                <a:cs typeface="+mn-cs"/>
                <a:sym typeface="Gill Sans"/>
              </a:defRPr>
            </a:lvl2pPr>
            <a:lvl3pPr marL="1270000" marR="0" indent="-469900" defTabSz="546100">
              <a:spcBef>
                <a:spcPts val="4600"/>
              </a:spcBef>
              <a:buClrTx/>
              <a:buSzPct val="171000"/>
              <a:buFontTx/>
              <a:defRPr sz="2800">
                <a:solidFill>
                  <a:srgbClr val="FFFFFF"/>
                </a:solidFill>
                <a:uFillTx/>
                <a:latin typeface="+mn-lt"/>
                <a:ea typeface="+mn-ea"/>
                <a:cs typeface="+mn-cs"/>
                <a:sym typeface="Gill Sans"/>
              </a:defRPr>
            </a:lvl3pPr>
            <a:lvl4pPr marL="1574800" marR="0" indent="-469900" defTabSz="546100">
              <a:spcBef>
                <a:spcPts val="4600"/>
              </a:spcBef>
              <a:buClrTx/>
              <a:buSzPct val="171000"/>
              <a:buFontTx/>
              <a:defRPr sz="2800">
                <a:solidFill>
                  <a:srgbClr val="FFFFFF"/>
                </a:solidFill>
                <a:uFillTx/>
                <a:latin typeface="+mn-lt"/>
                <a:ea typeface="+mn-ea"/>
                <a:cs typeface="+mn-cs"/>
                <a:sym typeface="Gill Sans"/>
              </a:defRPr>
            </a:lvl4pPr>
            <a:lvl5pPr marL="1866900" marR="0" indent="-469900" defTabSz="546100">
              <a:spcBef>
                <a:spcPts val="4600"/>
              </a:spcBef>
              <a:buClrTx/>
              <a:buSzPct val="171000"/>
              <a:buFontTx/>
              <a:defRPr sz="2800">
                <a:solidFill>
                  <a:srgbClr val="FFFFFF"/>
                </a:solidFill>
                <a:uFillTx/>
                <a:latin typeface="+mn-lt"/>
                <a:ea typeface="+mn-ea"/>
                <a:cs typeface="+mn-cs"/>
                <a:sym typeface="Gill Sans"/>
              </a:defRPr>
            </a:lvl5pPr>
          </a:lstStyle>
          <a:p>
            <a:pPr lvl="0">
              <a:defRPr sz="1800">
                <a:solidFill>
                  <a:srgbClr val="000000"/>
                </a:solidFill>
              </a:defRPr>
            </a:pPr>
            <a:r>
              <a:rPr sz="2800">
                <a:solidFill>
                  <a:srgbClr val="FFFFFF"/>
                </a:solidFill>
              </a:rPr>
              <a:t>Body Level One</a:t>
            </a:r>
            <a:endParaRPr sz="2800">
              <a:solidFill>
                <a:srgbClr val="FFFFFF"/>
              </a:solidFill>
            </a:endParaRPr>
          </a:p>
          <a:p>
            <a:pPr lvl="1">
              <a:defRPr sz="1800">
                <a:solidFill>
                  <a:srgbClr val="000000"/>
                </a:solidFill>
              </a:defRPr>
            </a:pPr>
            <a:r>
              <a:rPr sz="2800">
                <a:solidFill>
                  <a:srgbClr val="FFFFFF"/>
                </a:solidFill>
              </a:rPr>
              <a:t>Body Level Two</a:t>
            </a:r>
            <a:endParaRPr sz="2800">
              <a:solidFill>
                <a:srgbClr val="FFFFFF"/>
              </a:solidFill>
            </a:endParaRPr>
          </a:p>
          <a:p>
            <a:pPr lvl="2">
              <a:defRPr sz="1800">
                <a:solidFill>
                  <a:srgbClr val="000000"/>
                </a:solidFill>
              </a:defRPr>
            </a:pPr>
            <a:r>
              <a:rPr sz="2800">
                <a:solidFill>
                  <a:srgbClr val="FFFFFF"/>
                </a:solidFill>
              </a:rPr>
              <a:t>Body Level Three</a:t>
            </a:r>
            <a:endParaRPr sz="2800">
              <a:solidFill>
                <a:srgbClr val="FFFFFF"/>
              </a:solidFill>
            </a:endParaRPr>
          </a:p>
          <a:p>
            <a:pPr lvl="3">
              <a:defRPr sz="1800">
                <a:solidFill>
                  <a:srgbClr val="000000"/>
                </a:solidFill>
              </a:defRPr>
            </a:pPr>
            <a:r>
              <a:rPr sz="2800">
                <a:solidFill>
                  <a:srgbClr val="FFFFFF"/>
                </a:solidFill>
              </a:rPr>
              <a:t>Body Level Four</a:t>
            </a:r>
            <a:endParaRPr sz="2800">
              <a:solidFill>
                <a:srgbClr val="FFFFFF"/>
              </a:solidFill>
            </a:endParaRPr>
          </a:p>
          <a:p>
            <a:pPr lvl="4">
              <a:defRPr sz="1800">
                <a:solidFill>
                  <a:srgbClr val="000000"/>
                </a:solidFill>
              </a:defRPr>
            </a:pPr>
            <a:r>
              <a:rPr sz="2800">
                <a:solidFill>
                  <a:srgbClr val="FFFFFF"/>
                </a:solidFill>
              </a:rPr>
              <a:t>Body Level Five</a:t>
            </a:r>
          </a:p>
        </p:txBody>
      </p:sp>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 Right">
    <p:bg>
      <p:bgPr>
        <a:solidFill>
          <a:srgbClr val="000000"/>
        </a:solidFill>
      </p:bgPr>
    </p:bg>
    <p:spTree>
      <p:nvGrpSpPr>
        <p:cNvPr id="1" name=""/>
        <p:cNvGrpSpPr/>
        <p:nvPr/>
      </p:nvGrpSpPr>
      <p:grpSpPr>
        <a:xfrm>
          <a:off x="0" y="0"/>
          <a:ext cx="0" cy="0"/>
          <a:chOff x="0" y="0"/>
          <a:chExt cx="0" cy="0"/>
        </a:xfrm>
      </p:grpSpPr>
      <p:sp>
        <p:nvSpPr>
          <p:cNvPr id="41" name="Shape 41"/>
          <p:cNvSpPr/>
          <p:nvPr>
            <p:ph type="title"/>
          </p:nvPr>
        </p:nvSpPr>
        <p:spPr>
          <a:xfrm>
            <a:off x="1155700" y="241300"/>
            <a:ext cx="139319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42" name="Shape 42"/>
          <p:cNvSpPr/>
          <p:nvPr>
            <p:ph type="body" idx="1"/>
          </p:nvPr>
        </p:nvSpPr>
        <p:spPr>
          <a:xfrm>
            <a:off x="8851900" y="2603500"/>
            <a:ext cx="6235700" cy="5702300"/>
          </a:xfrm>
          <a:prstGeom prst="rect">
            <a:avLst/>
          </a:prstGeom>
        </p:spPr>
        <p:txBody>
          <a:bodyPr lIns="38100" tIns="38100" rIns="38100" bIns="38100" anchor="ctr"/>
          <a:lstStyle>
            <a:lvl1pPr marL="685800" marR="0" indent="-469900" defTabSz="546100">
              <a:spcBef>
                <a:spcPts val="4600"/>
              </a:spcBef>
              <a:buClrTx/>
              <a:buSzPct val="171000"/>
              <a:buFontTx/>
              <a:defRPr sz="2800">
                <a:solidFill>
                  <a:srgbClr val="FFFFFF"/>
                </a:solidFill>
                <a:uFillTx/>
                <a:latin typeface="+mn-lt"/>
                <a:ea typeface="+mn-ea"/>
                <a:cs typeface="+mn-cs"/>
                <a:sym typeface="Gill Sans"/>
              </a:defRPr>
            </a:lvl1pPr>
            <a:lvl2pPr marL="977900" marR="0" indent="-469900" defTabSz="546100">
              <a:spcBef>
                <a:spcPts val="4600"/>
              </a:spcBef>
              <a:buClrTx/>
              <a:buSzPct val="171000"/>
              <a:buFontTx/>
              <a:defRPr sz="2800">
                <a:solidFill>
                  <a:srgbClr val="FFFFFF"/>
                </a:solidFill>
                <a:uFillTx/>
                <a:latin typeface="+mn-lt"/>
                <a:ea typeface="+mn-ea"/>
                <a:cs typeface="+mn-cs"/>
                <a:sym typeface="Gill Sans"/>
              </a:defRPr>
            </a:lvl2pPr>
            <a:lvl3pPr marL="1270000" marR="0" indent="-469900" defTabSz="546100">
              <a:spcBef>
                <a:spcPts val="4600"/>
              </a:spcBef>
              <a:buClrTx/>
              <a:buSzPct val="171000"/>
              <a:buFontTx/>
              <a:defRPr sz="2800">
                <a:solidFill>
                  <a:srgbClr val="FFFFFF"/>
                </a:solidFill>
                <a:uFillTx/>
                <a:latin typeface="+mn-lt"/>
                <a:ea typeface="+mn-ea"/>
                <a:cs typeface="+mn-cs"/>
                <a:sym typeface="Gill Sans"/>
              </a:defRPr>
            </a:lvl3pPr>
            <a:lvl4pPr marL="1574800" marR="0" indent="-469900" defTabSz="546100">
              <a:spcBef>
                <a:spcPts val="4600"/>
              </a:spcBef>
              <a:buClrTx/>
              <a:buSzPct val="171000"/>
              <a:buFontTx/>
              <a:defRPr sz="2800">
                <a:solidFill>
                  <a:srgbClr val="FFFFFF"/>
                </a:solidFill>
                <a:uFillTx/>
                <a:latin typeface="+mn-lt"/>
                <a:ea typeface="+mn-ea"/>
                <a:cs typeface="+mn-cs"/>
                <a:sym typeface="Gill Sans"/>
              </a:defRPr>
            </a:lvl4pPr>
            <a:lvl5pPr marL="1866900" marR="0" indent="-469900" defTabSz="546100">
              <a:spcBef>
                <a:spcPts val="4600"/>
              </a:spcBef>
              <a:buClrTx/>
              <a:buSzPct val="171000"/>
              <a:buFontTx/>
              <a:defRPr sz="2800">
                <a:solidFill>
                  <a:srgbClr val="FFFFFF"/>
                </a:solidFill>
                <a:uFillTx/>
                <a:latin typeface="+mn-lt"/>
                <a:ea typeface="+mn-ea"/>
                <a:cs typeface="+mn-cs"/>
                <a:sym typeface="Gill Sans"/>
              </a:defRPr>
            </a:lvl5pPr>
          </a:lstStyle>
          <a:p>
            <a:pPr lvl="0">
              <a:defRPr sz="1800">
                <a:solidFill>
                  <a:srgbClr val="000000"/>
                </a:solidFill>
              </a:defRPr>
            </a:pPr>
            <a:r>
              <a:rPr sz="2800">
                <a:solidFill>
                  <a:srgbClr val="FFFFFF"/>
                </a:solidFill>
              </a:rPr>
              <a:t>Body Level One</a:t>
            </a:r>
            <a:endParaRPr sz="2800">
              <a:solidFill>
                <a:srgbClr val="FFFFFF"/>
              </a:solidFill>
            </a:endParaRPr>
          </a:p>
          <a:p>
            <a:pPr lvl="1">
              <a:defRPr sz="1800">
                <a:solidFill>
                  <a:srgbClr val="000000"/>
                </a:solidFill>
              </a:defRPr>
            </a:pPr>
            <a:r>
              <a:rPr sz="2800">
                <a:solidFill>
                  <a:srgbClr val="FFFFFF"/>
                </a:solidFill>
              </a:rPr>
              <a:t>Body Level Two</a:t>
            </a:r>
            <a:endParaRPr sz="2800">
              <a:solidFill>
                <a:srgbClr val="FFFFFF"/>
              </a:solidFill>
            </a:endParaRPr>
          </a:p>
          <a:p>
            <a:pPr lvl="2">
              <a:defRPr sz="1800">
                <a:solidFill>
                  <a:srgbClr val="000000"/>
                </a:solidFill>
              </a:defRPr>
            </a:pPr>
            <a:r>
              <a:rPr sz="2800">
                <a:solidFill>
                  <a:srgbClr val="FFFFFF"/>
                </a:solidFill>
              </a:rPr>
              <a:t>Body Level Three</a:t>
            </a:r>
            <a:endParaRPr sz="2800">
              <a:solidFill>
                <a:srgbClr val="FFFFFF"/>
              </a:solidFill>
            </a:endParaRPr>
          </a:p>
          <a:p>
            <a:pPr lvl="3">
              <a:defRPr sz="1800">
                <a:solidFill>
                  <a:srgbClr val="000000"/>
                </a:solidFill>
              </a:defRPr>
            </a:pPr>
            <a:r>
              <a:rPr sz="2800">
                <a:solidFill>
                  <a:srgbClr val="FFFFFF"/>
                </a:solidFill>
              </a:rPr>
              <a:t>Body Level Four</a:t>
            </a:r>
            <a:endParaRPr sz="2800">
              <a:solidFill>
                <a:srgbClr val="FFFFFF"/>
              </a:solidFill>
            </a:endParaRPr>
          </a:p>
          <a:p>
            <a:pPr lvl="4">
              <a:defRPr sz="1800">
                <a:solidFill>
                  <a:srgbClr val="000000"/>
                </a:solidFill>
              </a:defRPr>
            </a:pPr>
            <a:r>
              <a:rPr sz="2800">
                <a:solidFill>
                  <a:srgbClr val="FFFFFF"/>
                </a:solidFill>
              </a:rPr>
              <a:t>Body Level Five</a:t>
            </a:r>
          </a:p>
        </p:txBody>
      </p:sp>
    </p:spTree>
  </p:cSld>
  <p:clrMapOvr>
    <a:masterClrMapping/>
  </p:clrMapOvr>
  <p:transitio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solidFill>
          <a:srgbClr val="000000"/>
        </a:solidFill>
      </p:bgPr>
    </p:bg>
    <p:spTree>
      <p:nvGrpSpPr>
        <p:cNvPr id="1" name=""/>
        <p:cNvGrpSpPr/>
        <p:nvPr/>
      </p:nvGrpSpPr>
      <p:grpSpPr>
        <a:xfrm>
          <a:off x="0" y="0"/>
          <a:ext cx="0" cy="0"/>
          <a:chOff x="0" y="0"/>
          <a:chExt cx="0" cy="0"/>
        </a:xfrm>
      </p:grpSpPr>
      <p:sp>
        <p:nvSpPr>
          <p:cNvPr id="44" name="Shape 44"/>
          <p:cNvSpPr/>
          <p:nvPr>
            <p:ph type="title"/>
          </p:nvPr>
        </p:nvSpPr>
        <p:spPr>
          <a:xfrm>
            <a:off x="1155700" y="241300"/>
            <a:ext cx="13931900" cy="2298700"/>
          </a:xfrm>
          <a:prstGeom prst="rect">
            <a:avLst/>
          </a:prstGeom>
        </p:spPr>
        <p:txBody>
          <a:bodyPr lIns="38100" tIns="38100" rIns="38100" bIns="38100"/>
          <a:lstStyle>
            <a:lvl1pPr marL="0" marR="0" defTabSz="546100">
              <a:defRPr sz="7400">
                <a:solidFill>
                  <a:srgbClr val="FFFFFF"/>
                </a:solidFill>
                <a:uFillTx/>
                <a:latin typeface="+mn-lt"/>
                <a:ea typeface="+mn-ea"/>
                <a:cs typeface="+mn-cs"/>
                <a:sym typeface="Gill Sans"/>
              </a:defRPr>
            </a:lvl1pPr>
          </a:lstStyle>
          <a:p>
            <a:pPr lvl="0">
              <a:defRPr sz="1800">
                <a:solidFill>
                  <a:srgbClr val="000000"/>
                </a:solidFill>
              </a:defRPr>
            </a:pPr>
            <a:r>
              <a:rPr sz="7400">
                <a:solidFill>
                  <a:srgbClr val="FFFFFF"/>
                </a:solidFill>
              </a:rPr>
              <a:t>Title Text</a:t>
            </a:r>
          </a:p>
        </p:txBody>
      </p:sp>
      <p:sp>
        <p:nvSpPr>
          <p:cNvPr id="45" name="Shape 45"/>
          <p:cNvSpPr/>
          <p:nvPr>
            <p:ph type="body" idx="1"/>
          </p:nvPr>
        </p:nvSpPr>
        <p:spPr>
          <a:xfrm>
            <a:off x="1155700" y="2603500"/>
            <a:ext cx="13931900" cy="5702300"/>
          </a:xfrm>
          <a:prstGeom prst="rect">
            <a:avLst/>
          </a:prstGeom>
        </p:spPr>
        <p:txBody>
          <a:bodyPr lIns="38100" tIns="38100" rIns="38100" bIns="38100" anchor="ctr"/>
          <a:lstStyle>
            <a:lvl1pPr marL="749300" marR="0" indent="-533400" defTabSz="546100">
              <a:spcBef>
                <a:spcPts val="3500"/>
              </a:spcBef>
              <a:buClrTx/>
              <a:buSzPct val="171000"/>
              <a:buFontTx/>
              <a:defRPr sz="3400">
                <a:solidFill>
                  <a:srgbClr val="FFFFFF"/>
                </a:solidFill>
                <a:uFillTx/>
                <a:latin typeface="+mn-lt"/>
                <a:ea typeface="+mn-ea"/>
                <a:cs typeface="+mn-cs"/>
                <a:sym typeface="Gill Sans"/>
              </a:defRPr>
            </a:lvl1pPr>
            <a:lvl2pPr marL="1041400" marR="0" indent="-533400" defTabSz="546100">
              <a:spcBef>
                <a:spcPts val="3500"/>
              </a:spcBef>
              <a:buClrTx/>
              <a:buSzPct val="171000"/>
              <a:buFontTx/>
              <a:defRPr sz="3400">
                <a:solidFill>
                  <a:srgbClr val="FFFFFF"/>
                </a:solidFill>
                <a:uFillTx/>
                <a:latin typeface="+mn-lt"/>
                <a:ea typeface="+mn-ea"/>
                <a:cs typeface="+mn-cs"/>
                <a:sym typeface="Gill Sans"/>
              </a:defRPr>
            </a:lvl2pPr>
            <a:lvl3pPr marL="1333500" marR="0" indent="-533400" defTabSz="546100">
              <a:spcBef>
                <a:spcPts val="3500"/>
              </a:spcBef>
              <a:buClrTx/>
              <a:buSzPct val="171000"/>
              <a:buFontTx/>
              <a:defRPr sz="3400">
                <a:solidFill>
                  <a:srgbClr val="FFFFFF"/>
                </a:solidFill>
                <a:uFillTx/>
                <a:latin typeface="+mn-lt"/>
                <a:ea typeface="+mn-ea"/>
                <a:cs typeface="+mn-cs"/>
                <a:sym typeface="Gill Sans"/>
              </a:defRPr>
            </a:lvl3pPr>
            <a:lvl4pPr marL="1638300" marR="0" indent="-533400" defTabSz="546100">
              <a:spcBef>
                <a:spcPts val="3500"/>
              </a:spcBef>
              <a:buClrTx/>
              <a:buSzPct val="171000"/>
              <a:buFontTx/>
              <a:defRPr sz="3400">
                <a:solidFill>
                  <a:srgbClr val="FFFFFF"/>
                </a:solidFill>
                <a:uFillTx/>
                <a:latin typeface="+mn-lt"/>
                <a:ea typeface="+mn-ea"/>
                <a:cs typeface="+mn-cs"/>
                <a:sym typeface="Gill Sans"/>
              </a:defRPr>
            </a:lvl4pPr>
            <a:lvl5pPr marL="1930400" marR="0" indent="-533400" defTabSz="546100">
              <a:spcBef>
                <a:spcPts val="3500"/>
              </a:spcBef>
              <a:buClrTx/>
              <a:buSzPct val="171000"/>
              <a:buFontTx/>
              <a:defRPr sz="3400">
                <a:solidFill>
                  <a:srgbClr val="FFFFFF"/>
                </a:solidFill>
                <a:uFillTx/>
                <a:latin typeface="+mn-lt"/>
                <a:ea typeface="+mn-ea"/>
                <a:cs typeface="+mn-cs"/>
                <a:sym typeface="Gill Sans"/>
              </a:defRPr>
            </a:lvl5pPr>
          </a:lstStyle>
          <a:p>
            <a:pPr lvl="0">
              <a:defRPr sz="1800">
                <a:solidFill>
                  <a:srgbClr val="000000"/>
                </a:solidFill>
              </a:defRPr>
            </a:pPr>
            <a:r>
              <a:rPr sz="3400">
                <a:solidFill>
                  <a:srgbClr val="FFFFFF"/>
                </a:solidFill>
              </a:rPr>
              <a:t>Body Level One</a:t>
            </a:r>
            <a:endParaRPr sz="3400">
              <a:solidFill>
                <a:srgbClr val="FFFFFF"/>
              </a:solidFill>
            </a:endParaRPr>
          </a:p>
          <a:p>
            <a:pPr lvl="1">
              <a:defRPr sz="1800">
                <a:solidFill>
                  <a:srgbClr val="000000"/>
                </a:solidFill>
              </a:defRPr>
            </a:pPr>
            <a:r>
              <a:rPr sz="3400">
                <a:solidFill>
                  <a:srgbClr val="FFFFFF"/>
                </a:solidFill>
              </a:rPr>
              <a:t>Body Level Two</a:t>
            </a:r>
            <a:endParaRPr sz="3400">
              <a:solidFill>
                <a:srgbClr val="FFFFFF"/>
              </a:solidFill>
            </a:endParaRPr>
          </a:p>
          <a:p>
            <a:pPr lvl="2">
              <a:defRPr sz="1800">
                <a:solidFill>
                  <a:srgbClr val="000000"/>
                </a:solidFill>
              </a:defRPr>
            </a:pPr>
            <a:r>
              <a:rPr sz="3400">
                <a:solidFill>
                  <a:srgbClr val="FFFFFF"/>
                </a:solidFill>
              </a:rPr>
              <a:t>Body Level Three</a:t>
            </a:r>
            <a:endParaRPr sz="3400">
              <a:solidFill>
                <a:srgbClr val="FFFFFF"/>
              </a:solidFill>
            </a:endParaRPr>
          </a:p>
          <a:p>
            <a:pPr lvl="3">
              <a:defRPr sz="1800">
                <a:solidFill>
                  <a:srgbClr val="000000"/>
                </a:solidFill>
              </a:defRPr>
            </a:pPr>
            <a:r>
              <a:rPr sz="3400">
                <a:solidFill>
                  <a:srgbClr val="FFFFFF"/>
                </a:solidFill>
              </a:rPr>
              <a:t>Body Level Four</a:t>
            </a:r>
            <a:endParaRPr sz="3400">
              <a:solidFill>
                <a:srgbClr val="FFFFFF"/>
              </a:solidFill>
            </a:endParaRPr>
          </a:p>
          <a:p>
            <a:pPr lvl="4">
              <a:defRPr sz="1800">
                <a:solidFill>
                  <a:srgbClr val="000000"/>
                </a:solidFill>
              </a:defRPr>
            </a:pPr>
            <a:r>
              <a:rPr sz="3400">
                <a:solidFill>
                  <a:srgbClr val="FFFFFF"/>
                </a:solidFill>
              </a:rPr>
              <a:t>Body Level Five</a:t>
            </a:r>
          </a:p>
        </p:txBody>
      </p:sp>
    </p:spTree>
  </p:cSld>
  <p:clrMapOvr>
    <a:masterClrMapping/>
  </p:clrMapOvr>
  <p:transitio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Office Theme">
    <p:spTree>
      <p:nvGrpSpPr>
        <p:cNvPr id="1" name=""/>
        <p:cNvGrpSpPr/>
        <p:nvPr/>
      </p:nvGrpSpPr>
      <p:grpSpPr>
        <a:xfrm>
          <a:off x="0" y="0"/>
          <a:ext cx="0" cy="0"/>
          <a:chOff x="0" y="0"/>
          <a:chExt cx="0" cy="0"/>
        </a:xfrm>
      </p:grpSpPr>
      <p:sp>
        <p:nvSpPr>
          <p:cNvPr id="47" name="Shape 47"/>
          <p:cNvSpPr/>
          <p:nvPr>
            <p:ph type="title"/>
          </p:nvPr>
        </p:nvSpPr>
        <p:spPr>
          <a:prstGeom prst="rect">
            <a:avLst/>
          </a:prstGeom>
        </p:spPr>
        <p:txBody>
          <a:bodyPr/>
          <a:lstStyle/>
          <a:p>
            <a:pPr lvl="0">
              <a:defRPr sz="1800">
                <a:uFillTx/>
              </a:defRPr>
            </a:pPr>
            <a:r>
              <a:rPr sz="5800">
                <a:uFill>
                  <a:solidFill/>
                </a:uFill>
              </a:rPr>
              <a:t>Title Text</a:t>
            </a:r>
          </a:p>
        </p:txBody>
      </p:sp>
      <p:sp>
        <p:nvSpPr>
          <p:cNvPr id="48" name="Shape 48"/>
          <p:cNvSpPr/>
          <p:nvPr>
            <p:ph type="body" idx="1"/>
          </p:nvPr>
        </p:nvSpPr>
        <p:spPr>
          <a:prstGeom prst="rect">
            <a:avLst/>
          </a:prstGeom>
        </p:spPr>
        <p:txBody>
          <a:bodyPr/>
          <a:lstStyle>
            <a:lvl2pPr marL="783590" indent="-285750">
              <a:spcBef>
                <a:spcPts val="900"/>
              </a:spcBef>
              <a:buChar char="–"/>
              <a:defRPr sz="3600"/>
            </a:lvl2pPr>
            <a:lvl3pPr marL="1183639" indent="-228600">
              <a:spcBef>
                <a:spcPts val="700"/>
              </a:spcBef>
              <a:defRPr sz="3200"/>
            </a:lvl3pPr>
            <a:lvl4pPr marL="1640839" indent="-228600">
              <a:spcBef>
                <a:spcPts val="600"/>
              </a:spcBef>
              <a:buChar char="–"/>
              <a:defRPr sz="2600"/>
            </a:lvl4pPr>
            <a:lvl5pPr marL="2098039" indent="-228600">
              <a:spcBef>
                <a:spcPts val="600"/>
              </a:spcBef>
              <a:buChar char="»"/>
              <a:defRPr sz="2600"/>
            </a:lvl5pPr>
          </a:lstStyle>
          <a:p>
            <a:pPr lvl="0">
              <a:defRPr sz="1800">
                <a:uFillTx/>
              </a:defRPr>
            </a:pPr>
            <a:r>
              <a:rPr sz="4200">
                <a:uFill>
                  <a:solidFill/>
                </a:uFill>
              </a:rPr>
              <a:t>Body Level One</a:t>
            </a:r>
            <a:endParaRPr sz="4200">
              <a:uFill>
                <a:solidFill/>
              </a:uFill>
            </a:endParaRPr>
          </a:p>
          <a:p>
            <a:pPr lvl="1">
              <a:defRPr sz="1800">
                <a:uFillTx/>
              </a:defRPr>
            </a:pPr>
            <a:r>
              <a:rPr sz="3600">
                <a:uFill>
                  <a:solidFill/>
                </a:uFill>
              </a:rPr>
              <a:t>Body Level Two</a:t>
            </a:r>
            <a:endParaRPr sz="3600">
              <a:uFill>
                <a:solidFill/>
              </a:uFill>
            </a:endParaRPr>
          </a:p>
          <a:p>
            <a:pPr lvl="2">
              <a:defRPr sz="1800">
                <a:uFillTx/>
              </a:defRPr>
            </a:pPr>
            <a:r>
              <a:rPr sz="3200">
                <a:uFill>
                  <a:solidFill/>
                </a:uFill>
              </a:rPr>
              <a:t>Body Level Three</a:t>
            </a:r>
            <a:endParaRPr sz="3200">
              <a:uFill>
                <a:solidFill/>
              </a:uFill>
            </a:endParaRPr>
          </a:p>
          <a:p>
            <a:pPr lvl="3">
              <a:defRPr sz="1800">
                <a:uFillTx/>
              </a:defRPr>
            </a:pPr>
            <a:r>
              <a:rPr sz="2600">
                <a:uFill>
                  <a:solidFill/>
                </a:uFill>
              </a:rPr>
              <a:t>Body Level Four</a:t>
            </a:r>
            <a:endParaRPr sz="2600">
              <a:uFill>
                <a:solidFill/>
              </a:uFill>
            </a:endParaRPr>
          </a:p>
          <a:p>
            <a:pPr lvl="4">
              <a:defRPr sz="1800">
                <a:uFillTx/>
              </a:defRPr>
            </a:pPr>
            <a:r>
              <a:rPr sz="2600">
                <a:uFill>
                  <a:solidFill/>
                </a:uFill>
              </a:rPr>
              <a:t>Body Level Five</a:t>
            </a:r>
          </a:p>
        </p:txBody>
      </p:sp>
      <p:sp>
        <p:nvSpPr>
          <p:cNvPr id="49" name="Shape 49"/>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solidFill>
          <a:srgbClr val="000000"/>
        </a:solidFill>
      </p:bgPr>
    </p:bg>
    <p:spTree>
      <p:nvGrpSpPr>
        <p:cNvPr id="1" name=""/>
        <p:cNvGrpSpPr/>
        <p:nvPr/>
      </p:nvGrpSpPr>
      <p:grpSpPr>
        <a:xfrm>
          <a:off x="0" y="0"/>
          <a:ext cx="0" cy="0"/>
          <a:chOff x="0" y="0"/>
          <a:chExt cx="0" cy="0"/>
        </a:xfrm>
      </p:grpSpPr>
      <p:sp>
        <p:nvSpPr>
          <p:cNvPr id="9" name="Shape 9"/>
          <p:cNvSpPr/>
          <p:nvPr>
            <p:ph type="title"/>
          </p:nvPr>
        </p:nvSpPr>
        <p:spPr>
          <a:xfrm>
            <a:off x="1155700" y="241300"/>
            <a:ext cx="139319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10" name="Shape 10"/>
          <p:cNvSpPr/>
          <p:nvPr>
            <p:ph type="body" idx="1"/>
          </p:nvPr>
        </p:nvSpPr>
        <p:spPr>
          <a:xfrm>
            <a:off x="1155700" y="2603500"/>
            <a:ext cx="13931900" cy="5702300"/>
          </a:xfrm>
          <a:prstGeom prst="rect">
            <a:avLst/>
          </a:prstGeom>
        </p:spPr>
        <p:txBody>
          <a:bodyPr lIns="38100" tIns="38100" rIns="38100" bIns="38100" anchor="ctr"/>
          <a:lstStyle>
            <a:lvl1pPr marL="749300" marR="0" indent="-533400" defTabSz="546100">
              <a:spcBef>
                <a:spcPts val="3500"/>
              </a:spcBef>
              <a:buClrTx/>
              <a:buSzPct val="171000"/>
              <a:buFontTx/>
              <a:defRPr sz="3600">
                <a:solidFill>
                  <a:srgbClr val="FFFFFF"/>
                </a:solidFill>
                <a:uFillTx/>
                <a:latin typeface="+mn-lt"/>
                <a:ea typeface="+mn-ea"/>
                <a:cs typeface="+mn-cs"/>
                <a:sym typeface="Gill Sans"/>
              </a:defRPr>
            </a:lvl1pPr>
            <a:lvl2pPr marL="1041400" marR="0" indent="-533400" defTabSz="546100">
              <a:spcBef>
                <a:spcPts val="3500"/>
              </a:spcBef>
              <a:buClrTx/>
              <a:buSzPct val="171000"/>
              <a:buFontTx/>
              <a:defRPr sz="3600">
                <a:solidFill>
                  <a:srgbClr val="FFFFFF"/>
                </a:solidFill>
                <a:uFillTx/>
                <a:latin typeface="+mn-lt"/>
                <a:ea typeface="+mn-ea"/>
                <a:cs typeface="+mn-cs"/>
                <a:sym typeface="Gill Sans"/>
              </a:defRPr>
            </a:lvl2pPr>
            <a:lvl3pPr marL="1333500" marR="0" indent="-533400" defTabSz="546100">
              <a:spcBef>
                <a:spcPts val="3500"/>
              </a:spcBef>
              <a:buClrTx/>
              <a:buSzPct val="171000"/>
              <a:buFontTx/>
              <a:defRPr sz="3600">
                <a:solidFill>
                  <a:srgbClr val="FFFFFF"/>
                </a:solidFill>
                <a:uFillTx/>
                <a:latin typeface="+mn-lt"/>
                <a:ea typeface="+mn-ea"/>
                <a:cs typeface="+mn-cs"/>
                <a:sym typeface="Gill Sans"/>
              </a:defRPr>
            </a:lvl3pPr>
            <a:lvl4pPr marL="1638300" marR="0" indent="-533400" defTabSz="546100">
              <a:spcBef>
                <a:spcPts val="3500"/>
              </a:spcBef>
              <a:buClrTx/>
              <a:buSzPct val="171000"/>
              <a:buFontTx/>
              <a:defRPr sz="3600">
                <a:solidFill>
                  <a:srgbClr val="FFFFFF"/>
                </a:solidFill>
                <a:uFillTx/>
                <a:latin typeface="+mn-lt"/>
                <a:ea typeface="+mn-ea"/>
                <a:cs typeface="+mn-cs"/>
                <a:sym typeface="Gill Sans"/>
              </a:defRPr>
            </a:lvl4pPr>
            <a:lvl5pPr marL="1930400" marR="0" indent="-533400" defTabSz="546100">
              <a:spcBef>
                <a:spcPts val="3500"/>
              </a:spcBef>
              <a:buClrTx/>
              <a:buSzPct val="171000"/>
              <a:buFontTx/>
              <a:defRPr sz="3600">
                <a:solidFill>
                  <a:srgbClr val="FFFFFF"/>
                </a:solidFill>
                <a:uFillTx/>
                <a:latin typeface="+mn-lt"/>
                <a:ea typeface="+mn-ea"/>
                <a:cs typeface="+mn-cs"/>
                <a:sym typeface="Gill Sans"/>
              </a:defRPr>
            </a:lvl5pPr>
          </a:lstStyle>
          <a:p>
            <a:pPr lvl="0">
              <a:defRPr sz="1800">
                <a:solidFill>
                  <a:srgbClr val="000000"/>
                </a:solidFill>
              </a:defRPr>
            </a:pPr>
            <a:r>
              <a:rPr sz="3600">
                <a:solidFill>
                  <a:srgbClr val="FFFFFF"/>
                </a:solidFill>
              </a:rPr>
              <a:t>Body Level One</a:t>
            </a:r>
            <a:endParaRPr sz="3600">
              <a:solidFill>
                <a:srgbClr val="FFFFFF"/>
              </a:solidFill>
            </a:endParaRPr>
          </a:p>
          <a:p>
            <a:pPr lvl="1">
              <a:defRPr sz="1800">
                <a:solidFill>
                  <a:srgbClr val="000000"/>
                </a:solidFill>
              </a:defRPr>
            </a:pPr>
            <a:r>
              <a:rPr sz="3600">
                <a:solidFill>
                  <a:srgbClr val="FFFFFF"/>
                </a:solidFill>
              </a:rPr>
              <a:t>Body Level Two</a:t>
            </a:r>
            <a:endParaRPr sz="3600">
              <a:solidFill>
                <a:srgbClr val="FFFFFF"/>
              </a:solidFill>
            </a:endParaRPr>
          </a:p>
          <a:p>
            <a:pPr lvl="2">
              <a:defRPr sz="1800">
                <a:solidFill>
                  <a:srgbClr val="000000"/>
                </a:solidFill>
              </a:defRPr>
            </a:pPr>
            <a:r>
              <a:rPr sz="3600">
                <a:solidFill>
                  <a:srgbClr val="FFFFFF"/>
                </a:solidFill>
              </a:rPr>
              <a:t>Body Level Three</a:t>
            </a:r>
            <a:endParaRPr sz="3600">
              <a:solidFill>
                <a:srgbClr val="FFFFFF"/>
              </a:solidFill>
            </a:endParaRPr>
          </a:p>
          <a:p>
            <a:pPr lvl="3">
              <a:defRPr sz="1800">
                <a:solidFill>
                  <a:srgbClr val="000000"/>
                </a:solidFill>
              </a:defRPr>
            </a:pPr>
            <a:r>
              <a:rPr sz="3600">
                <a:solidFill>
                  <a:srgbClr val="FFFFFF"/>
                </a:solidFill>
              </a:rPr>
              <a:t>Body Level Four</a:t>
            </a:r>
            <a:endParaRPr sz="3600">
              <a:solidFill>
                <a:srgbClr val="FFFFFF"/>
              </a:solidFill>
            </a:endParaRPr>
          </a:p>
          <a:p>
            <a:pPr lvl="4">
              <a:defRPr sz="1800">
                <a:solidFill>
                  <a:srgbClr val="000000"/>
                </a:solidFill>
              </a:defRPr>
            </a:pPr>
            <a:r>
              <a:rPr sz="3600">
                <a:solidFill>
                  <a:srgbClr val="FFFFFF"/>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 2 Column">
    <p:bg>
      <p:bgPr>
        <a:solidFill>
          <a:srgbClr val="000000"/>
        </a:solidFill>
      </p:bgPr>
    </p:bg>
    <p:spTree>
      <p:nvGrpSpPr>
        <p:cNvPr id="1" name=""/>
        <p:cNvGrpSpPr/>
        <p:nvPr/>
      </p:nvGrpSpPr>
      <p:grpSpPr>
        <a:xfrm>
          <a:off x="0" y="0"/>
          <a:ext cx="0" cy="0"/>
          <a:chOff x="0" y="0"/>
          <a:chExt cx="0" cy="0"/>
        </a:xfrm>
      </p:grpSpPr>
      <p:sp>
        <p:nvSpPr>
          <p:cNvPr id="12" name="Shape 12"/>
          <p:cNvSpPr/>
          <p:nvPr>
            <p:ph type="title"/>
          </p:nvPr>
        </p:nvSpPr>
        <p:spPr>
          <a:xfrm>
            <a:off x="1155700" y="241300"/>
            <a:ext cx="139319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13" name="Shape 13"/>
          <p:cNvSpPr/>
          <p:nvPr>
            <p:ph type="body" idx="1"/>
          </p:nvPr>
        </p:nvSpPr>
        <p:spPr>
          <a:xfrm>
            <a:off x="1155700" y="2603500"/>
            <a:ext cx="13931900" cy="5702300"/>
          </a:xfrm>
          <a:prstGeom prst="rect">
            <a:avLst/>
          </a:prstGeom>
        </p:spPr>
        <p:txBody>
          <a:bodyPr lIns="38100" tIns="38100" rIns="38100" bIns="38100" numCol="2" spcCol="696595"/>
          <a:lstStyle>
            <a:lvl1pPr marL="685800" marR="0" indent="-469900" defTabSz="546100">
              <a:spcBef>
                <a:spcPts val="3500"/>
              </a:spcBef>
              <a:buClrTx/>
              <a:buSzPct val="171000"/>
              <a:buFontTx/>
              <a:defRPr sz="2800">
                <a:solidFill>
                  <a:srgbClr val="FFFFFF"/>
                </a:solidFill>
                <a:uFillTx/>
                <a:latin typeface="+mn-lt"/>
                <a:ea typeface="+mn-ea"/>
                <a:cs typeface="+mn-cs"/>
                <a:sym typeface="Gill Sans"/>
              </a:defRPr>
            </a:lvl1pPr>
            <a:lvl2pPr marL="977900" marR="0" indent="-469900" defTabSz="546100">
              <a:spcBef>
                <a:spcPts val="3500"/>
              </a:spcBef>
              <a:buClrTx/>
              <a:buSzPct val="171000"/>
              <a:buFontTx/>
              <a:defRPr sz="2800">
                <a:solidFill>
                  <a:srgbClr val="FFFFFF"/>
                </a:solidFill>
                <a:uFillTx/>
                <a:latin typeface="+mn-lt"/>
                <a:ea typeface="+mn-ea"/>
                <a:cs typeface="+mn-cs"/>
                <a:sym typeface="Gill Sans"/>
              </a:defRPr>
            </a:lvl2pPr>
            <a:lvl3pPr marL="1270000" marR="0" indent="-469900" defTabSz="546100">
              <a:spcBef>
                <a:spcPts val="3500"/>
              </a:spcBef>
              <a:buClrTx/>
              <a:buSzPct val="171000"/>
              <a:buFontTx/>
              <a:defRPr sz="2800">
                <a:solidFill>
                  <a:srgbClr val="FFFFFF"/>
                </a:solidFill>
                <a:uFillTx/>
                <a:latin typeface="+mn-lt"/>
                <a:ea typeface="+mn-ea"/>
                <a:cs typeface="+mn-cs"/>
                <a:sym typeface="Gill Sans"/>
              </a:defRPr>
            </a:lvl3pPr>
            <a:lvl4pPr marL="1574800" marR="0" indent="-469900" defTabSz="546100">
              <a:spcBef>
                <a:spcPts val="3500"/>
              </a:spcBef>
              <a:buClrTx/>
              <a:buSzPct val="171000"/>
              <a:buFontTx/>
              <a:defRPr sz="2800">
                <a:solidFill>
                  <a:srgbClr val="FFFFFF"/>
                </a:solidFill>
                <a:uFillTx/>
                <a:latin typeface="+mn-lt"/>
                <a:ea typeface="+mn-ea"/>
                <a:cs typeface="+mn-cs"/>
                <a:sym typeface="Gill Sans"/>
              </a:defRPr>
            </a:lvl4pPr>
            <a:lvl5pPr marL="1866900" marR="0" indent="-469900" defTabSz="546100">
              <a:spcBef>
                <a:spcPts val="3500"/>
              </a:spcBef>
              <a:buClrTx/>
              <a:buSzPct val="171000"/>
              <a:buFontTx/>
              <a:defRPr sz="2800">
                <a:solidFill>
                  <a:srgbClr val="FFFFFF"/>
                </a:solidFill>
                <a:uFillTx/>
                <a:latin typeface="+mn-lt"/>
                <a:ea typeface="+mn-ea"/>
                <a:cs typeface="+mn-cs"/>
                <a:sym typeface="Gill Sans"/>
              </a:defRPr>
            </a:lvl5pPr>
          </a:lstStyle>
          <a:p>
            <a:pPr lvl="0">
              <a:defRPr sz="1800">
                <a:solidFill>
                  <a:srgbClr val="000000"/>
                </a:solidFill>
              </a:defRPr>
            </a:pPr>
            <a:r>
              <a:rPr sz="2800">
                <a:solidFill>
                  <a:srgbClr val="FFFFFF"/>
                </a:solidFill>
              </a:rPr>
              <a:t>Body Level One</a:t>
            </a:r>
            <a:endParaRPr sz="2800">
              <a:solidFill>
                <a:srgbClr val="FFFFFF"/>
              </a:solidFill>
            </a:endParaRPr>
          </a:p>
          <a:p>
            <a:pPr lvl="1">
              <a:defRPr sz="1800">
                <a:solidFill>
                  <a:srgbClr val="000000"/>
                </a:solidFill>
              </a:defRPr>
            </a:pPr>
            <a:r>
              <a:rPr sz="2800">
                <a:solidFill>
                  <a:srgbClr val="FFFFFF"/>
                </a:solidFill>
              </a:rPr>
              <a:t>Body Level Two</a:t>
            </a:r>
            <a:endParaRPr sz="2800">
              <a:solidFill>
                <a:srgbClr val="FFFFFF"/>
              </a:solidFill>
            </a:endParaRPr>
          </a:p>
          <a:p>
            <a:pPr lvl="2">
              <a:defRPr sz="1800">
                <a:solidFill>
                  <a:srgbClr val="000000"/>
                </a:solidFill>
              </a:defRPr>
            </a:pPr>
            <a:r>
              <a:rPr sz="2800">
                <a:solidFill>
                  <a:srgbClr val="FFFFFF"/>
                </a:solidFill>
              </a:rPr>
              <a:t>Body Level Three</a:t>
            </a:r>
            <a:endParaRPr sz="2800">
              <a:solidFill>
                <a:srgbClr val="FFFFFF"/>
              </a:solidFill>
            </a:endParaRPr>
          </a:p>
          <a:p>
            <a:pPr lvl="3">
              <a:defRPr sz="1800">
                <a:solidFill>
                  <a:srgbClr val="000000"/>
                </a:solidFill>
              </a:defRPr>
            </a:pPr>
            <a:r>
              <a:rPr sz="2800">
                <a:solidFill>
                  <a:srgbClr val="FFFFFF"/>
                </a:solidFill>
              </a:rPr>
              <a:t>Body Level Four</a:t>
            </a:r>
            <a:endParaRPr sz="2800">
              <a:solidFill>
                <a:srgbClr val="FFFFFF"/>
              </a:solidFill>
            </a:endParaRPr>
          </a:p>
          <a:p>
            <a:pPr lvl="4">
              <a:defRPr sz="1800">
                <a:solidFill>
                  <a:srgbClr val="000000"/>
                </a:solidFill>
              </a:defRPr>
            </a:pPr>
            <a:r>
              <a:rPr sz="2800">
                <a:solidFill>
                  <a:srgbClr val="FFFFFF"/>
                </a:solidFill>
              </a:rPr>
              <a:t>Body Level Five</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Bullets">
    <p:bg>
      <p:bgPr>
        <a:solidFill>
          <a:srgbClr val="000000"/>
        </a:solidFill>
      </p:bgPr>
    </p:bg>
    <p:spTree>
      <p:nvGrpSpPr>
        <p:cNvPr id="1" name=""/>
        <p:cNvGrpSpPr/>
        <p:nvPr/>
      </p:nvGrpSpPr>
      <p:grpSpPr>
        <a:xfrm>
          <a:off x="0" y="0"/>
          <a:ext cx="0" cy="0"/>
          <a:chOff x="0" y="0"/>
          <a:chExt cx="0" cy="0"/>
        </a:xfrm>
      </p:grpSpPr>
      <p:sp>
        <p:nvSpPr>
          <p:cNvPr id="15" name="Shape 15"/>
          <p:cNvSpPr/>
          <p:nvPr>
            <p:ph type="body" idx="1"/>
          </p:nvPr>
        </p:nvSpPr>
        <p:spPr>
          <a:xfrm>
            <a:off x="1155700" y="1181100"/>
            <a:ext cx="13931900" cy="6769100"/>
          </a:xfrm>
          <a:prstGeom prst="rect">
            <a:avLst/>
          </a:prstGeom>
        </p:spPr>
        <p:txBody>
          <a:bodyPr lIns="38100" tIns="38100" rIns="38100" bIns="38100" anchor="ctr"/>
          <a:lstStyle>
            <a:lvl1pPr marL="749300" marR="0" indent="-533400" defTabSz="546100">
              <a:spcBef>
                <a:spcPts val="4900"/>
              </a:spcBef>
              <a:buClrTx/>
              <a:buSzPct val="171000"/>
              <a:buFontTx/>
              <a:defRPr sz="3600">
                <a:solidFill>
                  <a:srgbClr val="FFFFFF"/>
                </a:solidFill>
                <a:uFillTx/>
                <a:latin typeface="+mn-lt"/>
                <a:ea typeface="+mn-ea"/>
                <a:cs typeface="+mn-cs"/>
                <a:sym typeface="Gill Sans"/>
              </a:defRPr>
            </a:lvl1pPr>
            <a:lvl2pPr marL="1041400" marR="0" indent="-533400" defTabSz="546100">
              <a:spcBef>
                <a:spcPts val="4900"/>
              </a:spcBef>
              <a:buClrTx/>
              <a:buSzPct val="171000"/>
              <a:buFontTx/>
              <a:defRPr sz="3600">
                <a:solidFill>
                  <a:srgbClr val="FFFFFF"/>
                </a:solidFill>
                <a:uFillTx/>
                <a:latin typeface="+mn-lt"/>
                <a:ea typeface="+mn-ea"/>
                <a:cs typeface="+mn-cs"/>
                <a:sym typeface="Gill Sans"/>
              </a:defRPr>
            </a:lvl2pPr>
            <a:lvl3pPr marL="1333500" marR="0" indent="-533400" defTabSz="546100">
              <a:spcBef>
                <a:spcPts val="4900"/>
              </a:spcBef>
              <a:buClrTx/>
              <a:buSzPct val="171000"/>
              <a:buFontTx/>
              <a:defRPr sz="3600">
                <a:solidFill>
                  <a:srgbClr val="FFFFFF"/>
                </a:solidFill>
                <a:uFillTx/>
                <a:latin typeface="+mn-lt"/>
                <a:ea typeface="+mn-ea"/>
                <a:cs typeface="+mn-cs"/>
                <a:sym typeface="Gill Sans"/>
              </a:defRPr>
            </a:lvl3pPr>
            <a:lvl4pPr marL="1638300" marR="0" indent="-533400" defTabSz="546100">
              <a:spcBef>
                <a:spcPts val="4900"/>
              </a:spcBef>
              <a:buClrTx/>
              <a:buSzPct val="171000"/>
              <a:buFontTx/>
              <a:defRPr sz="3600">
                <a:solidFill>
                  <a:srgbClr val="FFFFFF"/>
                </a:solidFill>
                <a:uFillTx/>
                <a:latin typeface="+mn-lt"/>
                <a:ea typeface="+mn-ea"/>
                <a:cs typeface="+mn-cs"/>
                <a:sym typeface="Gill Sans"/>
              </a:defRPr>
            </a:lvl4pPr>
            <a:lvl5pPr marL="1930400" marR="0" indent="-533400" defTabSz="546100">
              <a:spcBef>
                <a:spcPts val="4900"/>
              </a:spcBef>
              <a:buClrTx/>
              <a:buSzPct val="171000"/>
              <a:buFontTx/>
              <a:defRPr sz="3600">
                <a:solidFill>
                  <a:srgbClr val="FFFFFF"/>
                </a:solidFill>
                <a:uFillTx/>
                <a:latin typeface="+mn-lt"/>
                <a:ea typeface="+mn-ea"/>
                <a:cs typeface="+mn-cs"/>
                <a:sym typeface="Gill Sans"/>
              </a:defRPr>
            </a:lvl5pPr>
          </a:lstStyle>
          <a:p>
            <a:pPr lvl="0">
              <a:defRPr sz="1800">
                <a:solidFill>
                  <a:srgbClr val="000000"/>
                </a:solidFill>
              </a:defRPr>
            </a:pPr>
            <a:r>
              <a:rPr sz="3600">
                <a:solidFill>
                  <a:srgbClr val="FFFFFF"/>
                </a:solidFill>
              </a:rPr>
              <a:t>Body Level One</a:t>
            </a:r>
            <a:endParaRPr sz="3600">
              <a:solidFill>
                <a:srgbClr val="FFFFFF"/>
              </a:solidFill>
            </a:endParaRPr>
          </a:p>
          <a:p>
            <a:pPr lvl="1">
              <a:defRPr sz="1800">
                <a:solidFill>
                  <a:srgbClr val="000000"/>
                </a:solidFill>
              </a:defRPr>
            </a:pPr>
            <a:r>
              <a:rPr sz="3600">
                <a:solidFill>
                  <a:srgbClr val="FFFFFF"/>
                </a:solidFill>
              </a:rPr>
              <a:t>Body Level Two</a:t>
            </a:r>
            <a:endParaRPr sz="3600">
              <a:solidFill>
                <a:srgbClr val="FFFFFF"/>
              </a:solidFill>
            </a:endParaRPr>
          </a:p>
          <a:p>
            <a:pPr lvl="2">
              <a:defRPr sz="1800">
                <a:solidFill>
                  <a:srgbClr val="000000"/>
                </a:solidFill>
              </a:defRPr>
            </a:pPr>
            <a:r>
              <a:rPr sz="3600">
                <a:solidFill>
                  <a:srgbClr val="FFFFFF"/>
                </a:solidFill>
              </a:rPr>
              <a:t>Body Level Three</a:t>
            </a:r>
            <a:endParaRPr sz="3600">
              <a:solidFill>
                <a:srgbClr val="FFFFFF"/>
              </a:solidFill>
            </a:endParaRPr>
          </a:p>
          <a:p>
            <a:pPr lvl="3">
              <a:defRPr sz="1800">
                <a:solidFill>
                  <a:srgbClr val="000000"/>
                </a:solidFill>
              </a:defRPr>
            </a:pPr>
            <a:r>
              <a:rPr sz="3600">
                <a:solidFill>
                  <a:srgbClr val="FFFFFF"/>
                </a:solidFill>
              </a:rPr>
              <a:t>Body Level Four</a:t>
            </a:r>
            <a:endParaRPr sz="3600">
              <a:solidFill>
                <a:srgbClr val="FFFFFF"/>
              </a:solidFill>
            </a:endParaRPr>
          </a:p>
          <a:p>
            <a:pPr lvl="4">
              <a:defRPr sz="1800">
                <a:solidFill>
                  <a:srgbClr val="000000"/>
                </a:solidFill>
              </a:defRPr>
            </a:pPr>
            <a:r>
              <a:rPr sz="3600">
                <a:solidFill>
                  <a:srgbClr val="FFFFFF"/>
                </a:solidFill>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000000"/>
        </a:solidFill>
      </p:bgPr>
    </p:bg>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 Top">
    <p:bg>
      <p:bgPr>
        <a:solidFill>
          <a:srgbClr val="000000"/>
        </a:solidFill>
      </p:bgPr>
    </p:bg>
    <p:spTree>
      <p:nvGrpSpPr>
        <p:cNvPr id="1" name=""/>
        <p:cNvGrpSpPr/>
        <p:nvPr/>
      </p:nvGrpSpPr>
      <p:grpSpPr>
        <a:xfrm>
          <a:off x="0" y="0"/>
          <a:ext cx="0" cy="0"/>
          <a:chOff x="0" y="0"/>
          <a:chExt cx="0" cy="0"/>
        </a:xfrm>
      </p:grpSpPr>
      <p:sp>
        <p:nvSpPr>
          <p:cNvPr id="18" name="Shape 18"/>
          <p:cNvSpPr/>
          <p:nvPr>
            <p:ph type="title"/>
          </p:nvPr>
        </p:nvSpPr>
        <p:spPr>
          <a:xfrm>
            <a:off x="1663700" y="241300"/>
            <a:ext cx="129413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solidFill>
          <a:srgbClr val="000000"/>
        </a:solidFill>
      </p:bgPr>
    </p:bg>
    <p:spTree>
      <p:nvGrpSpPr>
        <p:cNvPr id="1" name=""/>
        <p:cNvGrpSpPr/>
        <p:nvPr/>
      </p:nvGrpSpPr>
      <p:grpSpPr>
        <a:xfrm>
          <a:off x="0" y="0"/>
          <a:ext cx="0" cy="0"/>
          <a:chOff x="0" y="0"/>
          <a:chExt cx="0" cy="0"/>
        </a:xfrm>
      </p:grpSpPr>
      <p:sp>
        <p:nvSpPr>
          <p:cNvPr id="20" name="Shape 20"/>
          <p:cNvSpPr/>
          <p:nvPr>
            <p:ph type="title"/>
          </p:nvPr>
        </p:nvSpPr>
        <p:spPr>
          <a:xfrm>
            <a:off x="1155700" y="2781300"/>
            <a:ext cx="13931900" cy="356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pic>
        <p:nvPicPr>
          <p:cNvPr id="22" name="Black_photo-h-2.pdf"/>
          <p:cNvPicPr/>
          <p:nvPr/>
        </p:nvPicPr>
        <p:blipFill>
          <a:blip r:embed="rId2">
            <a:extLst/>
          </a:blip>
          <a:stretch>
            <a:fillRect/>
          </a:stretch>
        </p:blipFill>
        <p:spPr>
          <a:xfrm>
            <a:off x="0" y="0"/>
            <a:ext cx="16256000" cy="9144000"/>
          </a:xfrm>
          <a:prstGeom prst="rect">
            <a:avLst/>
          </a:prstGeom>
          <a:ln w="12700">
            <a:miter lim="400000"/>
          </a:ln>
        </p:spPr>
      </p:pic>
      <p:sp>
        <p:nvSpPr>
          <p:cNvPr id="23" name="Shape 23"/>
          <p:cNvSpPr/>
          <p:nvPr>
            <p:ph type="title"/>
          </p:nvPr>
        </p:nvSpPr>
        <p:spPr>
          <a:xfrm>
            <a:off x="1155700" y="6908800"/>
            <a:ext cx="13931900" cy="15875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Reflection">
    <p:bg>
      <p:bgPr>
        <a:solidFill>
          <a:srgbClr val="000000"/>
        </a:solidFill>
      </p:bgPr>
    </p:bg>
    <p:spTree>
      <p:nvGrpSpPr>
        <p:cNvPr id="1" name=""/>
        <p:cNvGrpSpPr/>
        <p:nvPr/>
      </p:nvGrpSpPr>
      <p:grpSpPr>
        <a:xfrm>
          <a:off x="0" y="0"/>
          <a:ext cx="0" cy="0"/>
          <a:chOff x="0" y="0"/>
          <a:chExt cx="0" cy="0"/>
        </a:xfrm>
      </p:grpSpPr>
      <p:sp>
        <p:nvSpPr>
          <p:cNvPr id="25" name="Shape 25"/>
          <p:cNvSpPr/>
          <p:nvPr>
            <p:ph type="title"/>
          </p:nvPr>
        </p:nvSpPr>
        <p:spPr>
          <a:xfrm>
            <a:off x="1155700" y="6908800"/>
            <a:ext cx="13931900" cy="15875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812800" y="122766"/>
            <a:ext cx="14630400" cy="20108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uFillTx/>
              </a:defRPr>
            </a:pPr>
            <a:r>
              <a:rPr sz="5800">
                <a:uFill>
                  <a:solidFill/>
                </a:uFill>
              </a:rPr>
              <a:t>Title Text</a:t>
            </a:r>
          </a:p>
        </p:txBody>
      </p:sp>
      <p:sp>
        <p:nvSpPr>
          <p:cNvPr id="3" name="Shape 3"/>
          <p:cNvSpPr/>
          <p:nvPr>
            <p:ph type="body" idx="1"/>
          </p:nvPr>
        </p:nvSpPr>
        <p:spPr>
          <a:xfrm>
            <a:off x="812800" y="2133600"/>
            <a:ext cx="14630400" cy="70104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2pPr marL="783590" indent="-285750">
              <a:spcBef>
                <a:spcPts val="900"/>
              </a:spcBef>
              <a:buChar char="–"/>
              <a:defRPr sz="3600"/>
            </a:lvl2pPr>
            <a:lvl3pPr marL="1183639" indent="-228600">
              <a:spcBef>
                <a:spcPts val="700"/>
              </a:spcBef>
              <a:defRPr sz="3200"/>
            </a:lvl3pPr>
            <a:lvl4pPr marL="1640839" indent="-228600">
              <a:spcBef>
                <a:spcPts val="600"/>
              </a:spcBef>
              <a:buChar char="–"/>
              <a:defRPr sz="2600"/>
            </a:lvl4pPr>
            <a:lvl5pPr marL="2098039" indent="-228600">
              <a:spcBef>
                <a:spcPts val="600"/>
              </a:spcBef>
              <a:buChar char="»"/>
              <a:defRPr sz="2600"/>
            </a:lvl5pPr>
          </a:lstStyle>
          <a:p>
            <a:pPr lvl="0">
              <a:defRPr sz="1800">
                <a:uFillTx/>
              </a:defRPr>
            </a:pPr>
            <a:r>
              <a:rPr sz="4200">
                <a:uFill>
                  <a:solidFill/>
                </a:uFill>
              </a:rPr>
              <a:t>Body Level One</a:t>
            </a:r>
            <a:endParaRPr sz="4200">
              <a:uFill>
                <a:solidFill/>
              </a:uFill>
            </a:endParaRPr>
          </a:p>
          <a:p>
            <a:pPr lvl="1">
              <a:defRPr sz="1800">
                <a:uFillTx/>
              </a:defRPr>
            </a:pPr>
            <a:r>
              <a:rPr sz="3600">
                <a:uFill>
                  <a:solidFill/>
                </a:uFill>
              </a:rPr>
              <a:t>Body Level Two</a:t>
            </a:r>
            <a:endParaRPr sz="3600">
              <a:uFill>
                <a:solidFill/>
              </a:uFill>
            </a:endParaRPr>
          </a:p>
          <a:p>
            <a:pPr lvl="2">
              <a:defRPr sz="1800">
                <a:uFillTx/>
              </a:defRPr>
            </a:pPr>
            <a:r>
              <a:rPr sz="3200">
                <a:uFill>
                  <a:solidFill/>
                </a:uFill>
              </a:rPr>
              <a:t>Body Level Three</a:t>
            </a:r>
            <a:endParaRPr sz="3200">
              <a:uFill>
                <a:solidFill/>
              </a:uFill>
            </a:endParaRPr>
          </a:p>
          <a:p>
            <a:pPr lvl="3">
              <a:defRPr sz="1800">
                <a:uFillTx/>
              </a:defRPr>
            </a:pPr>
            <a:r>
              <a:rPr sz="2600">
                <a:uFill>
                  <a:solidFill/>
                </a:uFill>
              </a:rPr>
              <a:t>Body Level Four</a:t>
            </a:r>
            <a:endParaRPr sz="2600">
              <a:uFill>
                <a:solidFill/>
              </a:uFill>
            </a:endParaRPr>
          </a:p>
          <a:p>
            <a:pPr lvl="4">
              <a:defRPr sz="1800">
                <a:uFillTx/>
              </a:defRPr>
            </a:pPr>
            <a:r>
              <a:rPr sz="2600">
                <a:uFill>
                  <a:solidFill/>
                </a:uFill>
              </a:rPr>
              <a:t>Body Level Five</a:t>
            </a:r>
          </a:p>
        </p:txBody>
      </p:sp>
      <p:sp>
        <p:nvSpPr>
          <p:cNvPr id="4" name="Shape 4"/>
          <p:cNvSpPr/>
          <p:nvPr>
            <p:ph type="sldNum" sz="quarter" idx="2"/>
          </p:nvPr>
        </p:nvSpPr>
        <p:spPr>
          <a:xfrm>
            <a:off x="13386527" y="8544983"/>
            <a:ext cx="320279" cy="342901"/>
          </a:xfrm>
          <a:prstGeom prst="rect">
            <a:avLst/>
          </a:prstGeom>
          <a:ln w="12700">
            <a:miter lim="400000"/>
          </a:ln>
        </p:spPr>
        <p:txBody>
          <a:bodyPr wrap="none" lIns="50800" tIns="50800" rIns="50800" bIns="50800" anchor="ctr">
            <a:spAutoFit/>
          </a:bodyPr>
          <a:lstStyle>
            <a:lvl1pPr algn="ctr" defTabSz="774700">
              <a:defRPr sz="1600">
                <a:solidFill>
                  <a:srgbClr val="9B9B9B"/>
                </a:solidFill>
                <a:uFill>
                  <a:solidFill>
                    <a:srgbClr val="9B9B9B"/>
                  </a:solidFill>
                </a:uFill>
                <a:latin typeface="Calibri"/>
                <a:ea typeface="Calibri"/>
                <a:cs typeface="Calibri"/>
                <a:sym typeface="Calibri"/>
              </a:defRPr>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spd="med" advClick="1"/>
  <p:txStyles>
    <p:titleStyle>
      <a:lvl1pPr marL="54186" marR="54186" algn="ctr" defTabSz="609600">
        <a:defRPr sz="5800">
          <a:uFill>
            <a:solidFill/>
          </a:uFill>
          <a:latin typeface="Calibri"/>
          <a:ea typeface="Calibri"/>
          <a:cs typeface="Calibri"/>
          <a:sym typeface="Calibri"/>
        </a:defRPr>
      </a:lvl1pPr>
      <a:lvl2pPr marL="54186" marR="54186" indent="228600" algn="ctr" defTabSz="609600">
        <a:defRPr sz="5800">
          <a:uFill>
            <a:solidFill/>
          </a:uFill>
          <a:latin typeface="Calibri"/>
          <a:ea typeface="Calibri"/>
          <a:cs typeface="Calibri"/>
          <a:sym typeface="Calibri"/>
        </a:defRPr>
      </a:lvl2pPr>
      <a:lvl3pPr marL="54186" marR="54186" indent="457200" algn="ctr" defTabSz="609600">
        <a:defRPr sz="5800">
          <a:uFill>
            <a:solidFill/>
          </a:uFill>
          <a:latin typeface="Calibri"/>
          <a:ea typeface="Calibri"/>
          <a:cs typeface="Calibri"/>
          <a:sym typeface="Calibri"/>
        </a:defRPr>
      </a:lvl3pPr>
      <a:lvl4pPr marL="54186" marR="54186" indent="685800" algn="ctr" defTabSz="609600">
        <a:defRPr sz="5800">
          <a:uFill>
            <a:solidFill/>
          </a:uFill>
          <a:latin typeface="Calibri"/>
          <a:ea typeface="Calibri"/>
          <a:cs typeface="Calibri"/>
          <a:sym typeface="Calibri"/>
        </a:defRPr>
      </a:lvl4pPr>
      <a:lvl5pPr marL="54186" marR="54186" indent="914400" algn="ctr" defTabSz="609600">
        <a:defRPr sz="5800">
          <a:uFill>
            <a:solidFill/>
          </a:uFill>
          <a:latin typeface="Calibri"/>
          <a:ea typeface="Calibri"/>
          <a:cs typeface="Calibri"/>
          <a:sym typeface="Calibri"/>
        </a:defRPr>
      </a:lvl5pPr>
      <a:lvl6pPr marL="54186" marR="54186" indent="1143000" algn="ctr" defTabSz="609600">
        <a:defRPr sz="5800">
          <a:uFill>
            <a:solidFill/>
          </a:uFill>
          <a:latin typeface="Calibri"/>
          <a:ea typeface="Calibri"/>
          <a:cs typeface="Calibri"/>
          <a:sym typeface="Calibri"/>
        </a:defRPr>
      </a:lvl6pPr>
      <a:lvl7pPr marL="54186" marR="54186" indent="1371600" algn="ctr" defTabSz="609600">
        <a:defRPr sz="5800">
          <a:uFill>
            <a:solidFill/>
          </a:uFill>
          <a:latin typeface="Calibri"/>
          <a:ea typeface="Calibri"/>
          <a:cs typeface="Calibri"/>
          <a:sym typeface="Calibri"/>
        </a:defRPr>
      </a:lvl7pPr>
      <a:lvl8pPr marL="54186" marR="54186" indent="1600200" algn="ctr" defTabSz="609600">
        <a:defRPr sz="5800">
          <a:uFill>
            <a:solidFill/>
          </a:uFill>
          <a:latin typeface="Calibri"/>
          <a:ea typeface="Calibri"/>
          <a:cs typeface="Calibri"/>
          <a:sym typeface="Calibri"/>
        </a:defRPr>
      </a:lvl8pPr>
      <a:lvl9pPr marL="54186" marR="54186" indent="1828800" algn="ctr" defTabSz="609600">
        <a:defRPr sz="5800">
          <a:uFill>
            <a:solidFill/>
          </a:uFill>
          <a:latin typeface="Calibri"/>
          <a:ea typeface="Calibri"/>
          <a:cs typeface="Calibri"/>
          <a:sym typeface="Calibri"/>
        </a:defRPr>
      </a:lvl9pPr>
    </p:titleStyle>
    <p:bodyStyle>
      <a:lvl1pPr marL="383540" marR="54186" indent="-342900" defTabSz="609600">
        <a:spcBef>
          <a:spcPts val="1000"/>
        </a:spcBef>
        <a:buClr>
          <a:srgbClr val="000000"/>
        </a:buClr>
        <a:buSzPct val="100000"/>
        <a:buFont typeface="Arial"/>
        <a:buChar char="•"/>
        <a:defRPr sz="4200">
          <a:uFill>
            <a:solidFill/>
          </a:uFill>
          <a:latin typeface="Calibri"/>
          <a:ea typeface="Calibri"/>
          <a:cs typeface="Calibri"/>
          <a:sym typeface="Calibri"/>
        </a:defRPr>
      </a:lvl1pPr>
      <a:lvl2pPr marL="831214" marR="54186" indent="-333374" defTabSz="609600">
        <a:spcBef>
          <a:spcPts val="1000"/>
        </a:spcBef>
        <a:buClr>
          <a:srgbClr val="000000"/>
        </a:buClr>
        <a:buSzPct val="100000"/>
        <a:buFont typeface="Arial"/>
        <a:buChar char="•"/>
        <a:defRPr sz="4200">
          <a:uFill>
            <a:solidFill/>
          </a:uFill>
          <a:latin typeface="Calibri"/>
          <a:ea typeface="Calibri"/>
          <a:cs typeface="Calibri"/>
          <a:sym typeface="Calibri"/>
        </a:defRPr>
      </a:lvl2pPr>
      <a:lvl3pPr marL="1255077" marR="54186" indent="-300037" defTabSz="609600">
        <a:spcBef>
          <a:spcPts val="1000"/>
        </a:spcBef>
        <a:buClr>
          <a:srgbClr val="000000"/>
        </a:buClr>
        <a:buSzPct val="100000"/>
        <a:buFont typeface="Arial"/>
        <a:buChar char="•"/>
        <a:defRPr sz="4200">
          <a:uFill>
            <a:solidFill/>
          </a:uFill>
          <a:latin typeface="Calibri"/>
          <a:ea typeface="Calibri"/>
          <a:cs typeface="Calibri"/>
          <a:sym typeface="Calibri"/>
        </a:defRPr>
      </a:lvl3pPr>
      <a:lvl4pPr marL="17815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4pPr>
      <a:lvl5pPr marL="22387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5pPr>
      <a:lvl6pPr marL="22387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6pPr>
      <a:lvl7pPr marL="22387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7pPr>
      <a:lvl8pPr marL="22387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8pPr>
      <a:lvl9pPr marL="22387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9pPr>
    </p:bodyStyle>
    <p:otherStyle>
      <a:lvl1pPr algn="ctr" defTabSz="774700">
        <a:defRPr sz="1600">
          <a:solidFill>
            <a:schemeClr val="tx1"/>
          </a:solidFill>
          <a:uFill>
            <a:solidFill>
              <a:srgbClr val="9B9B9B"/>
            </a:solidFill>
          </a:uFill>
          <a:latin typeface="+mn-lt"/>
          <a:ea typeface="+mn-ea"/>
          <a:cs typeface="+mn-cs"/>
          <a:sym typeface="Calibri"/>
        </a:defRPr>
      </a:lvl1pPr>
      <a:lvl2pPr indent="228600" algn="ctr" defTabSz="774700">
        <a:defRPr sz="1600">
          <a:solidFill>
            <a:schemeClr val="tx1"/>
          </a:solidFill>
          <a:uFill>
            <a:solidFill>
              <a:srgbClr val="9B9B9B"/>
            </a:solidFill>
          </a:uFill>
          <a:latin typeface="+mn-lt"/>
          <a:ea typeface="+mn-ea"/>
          <a:cs typeface="+mn-cs"/>
          <a:sym typeface="Calibri"/>
        </a:defRPr>
      </a:lvl2pPr>
      <a:lvl3pPr indent="457200" algn="ctr" defTabSz="774700">
        <a:defRPr sz="1600">
          <a:solidFill>
            <a:schemeClr val="tx1"/>
          </a:solidFill>
          <a:uFill>
            <a:solidFill>
              <a:srgbClr val="9B9B9B"/>
            </a:solidFill>
          </a:uFill>
          <a:latin typeface="+mn-lt"/>
          <a:ea typeface="+mn-ea"/>
          <a:cs typeface="+mn-cs"/>
          <a:sym typeface="Calibri"/>
        </a:defRPr>
      </a:lvl3pPr>
      <a:lvl4pPr indent="685800" algn="ctr" defTabSz="774700">
        <a:defRPr sz="1600">
          <a:solidFill>
            <a:schemeClr val="tx1"/>
          </a:solidFill>
          <a:uFill>
            <a:solidFill>
              <a:srgbClr val="9B9B9B"/>
            </a:solidFill>
          </a:uFill>
          <a:latin typeface="+mn-lt"/>
          <a:ea typeface="+mn-ea"/>
          <a:cs typeface="+mn-cs"/>
          <a:sym typeface="Calibri"/>
        </a:defRPr>
      </a:lvl4pPr>
      <a:lvl5pPr indent="914400" algn="ctr" defTabSz="774700">
        <a:defRPr sz="1600">
          <a:solidFill>
            <a:schemeClr val="tx1"/>
          </a:solidFill>
          <a:uFill>
            <a:solidFill>
              <a:srgbClr val="9B9B9B"/>
            </a:solidFill>
          </a:uFill>
          <a:latin typeface="+mn-lt"/>
          <a:ea typeface="+mn-ea"/>
          <a:cs typeface="+mn-cs"/>
          <a:sym typeface="Calibri"/>
        </a:defRPr>
      </a:lvl5pPr>
      <a:lvl6pPr indent="1143000" algn="ctr" defTabSz="774700">
        <a:defRPr sz="1600">
          <a:solidFill>
            <a:schemeClr val="tx1"/>
          </a:solidFill>
          <a:uFill>
            <a:solidFill>
              <a:srgbClr val="9B9B9B"/>
            </a:solidFill>
          </a:uFill>
          <a:latin typeface="+mn-lt"/>
          <a:ea typeface="+mn-ea"/>
          <a:cs typeface="+mn-cs"/>
          <a:sym typeface="Calibri"/>
        </a:defRPr>
      </a:lvl6pPr>
      <a:lvl7pPr indent="1371600" algn="ctr" defTabSz="774700">
        <a:defRPr sz="1600">
          <a:solidFill>
            <a:schemeClr val="tx1"/>
          </a:solidFill>
          <a:uFill>
            <a:solidFill>
              <a:srgbClr val="9B9B9B"/>
            </a:solidFill>
          </a:uFill>
          <a:latin typeface="+mn-lt"/>
          <a:ea typeface="+mn-ea"/>
          <a:cs typeface="+mn-cs"/>
          <a:sym typeface="Calibri"/>
        </a:defRPr>
      </a:lvl7pPr>
      <a:lvl8pPr indent="1600200" algn="ctr" defTabSz="774700">
        <a:defRPr sz="1600">
          <a:solidFill>
            <a:schemeClr val="tx1"/>
          </a:solidFill>
          <a:uFill>
            <a:solidFill>
              <a:srgbClr val="9B9B9B"/>
            </a:solidFill>
          </a:uFill>
          <a:latin typeface="+mn-lt"/>
          <a:ea typeface="+mn-ea"/>
          <a:cs typeface="+mn-cs"/>
          <a:sym typeface="Calibri"/>
        </a:defRPr>
      </a:lvl8pPr>
      <a:lvl9pPr indent="1828800" algn="ctr" defTabSz="774700">
        <a:defRPr sz="1600">
          <a:solidFill>
            <a:schemeClr val="tx1"/>
          </a:solidFill>
          <a:uFill>
            <a:solidFill>
              <a:srgbClr val="9B9B9B"/>
            </a:solidFill>
          </a:uFill>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en.wikipedia.org/wiki/Internet_Protocol_Suite" TargetMode="External"/><Relationship Id="rId3" Type="http://schemas.openxmlformats.org/officeDocument/2006/relationships/image" Target="../media/image2.jpeg"/><Relationship Id="rId4" Type="http://schemas.openxmlformats.org/officeDocument/2006/relationships/image" Target="../media/image4.png"/><Relationship Id="rId5" Type="http://schemas.openxmlformats.org/officeDocument/2006/relationships/hyperlink" Target="https://www.coursera.org/course/insidetheinternet" TargetMode="Externa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4.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4.jpeg"/><Relationship Id="rId5" Type="http://schemas.openxmlformats.org/officeDocument/2006/relationships/image" Target="../media/image16.png"/><Relationship Id="rId6" Type="http://schemas.openxmlformats.org/officeDocument/2006/relationships/hyperlink" Target="http://www.clker.com/search/networksym/1" TargetMode="Externa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eg"/><Relationship Id="rId4" Type="http://schemas.openxmlformats.org/officeDocument/2006/relationships/hyperlink" Target="http://en.wikipedia.org/wiki/Internet_Protocol_Suite" TargetMode="Externa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tools.ietf.org/html/rfc791" TargetMode="External"/><Relationship Id="rId4" Type="http://schemas.openxmlformats.org/officeDocument/2006/relationships/image" Target="../media/image6.jpeg"/><Relationship Id="rId5" Type="http://schemas.openxmlformats.org/officeDocument/2006/relationships/image" Target="../media/image7.jpe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hyperlink" Target="http://en.wikipedia.org/wiki/Internet_Protocol_Suite" TargetMode="External"/><Relationship Id="rId4" Type="http://schemas.openxmlformats.org/officeDocument/2006/relationships/image" Target="../media/image5.jpeg"/><Relationship Id="rId5" Type="http://schemas.openxmlformats.org/officeDocument/2006/relationships/image" Target="../media/image1.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hyperlink" Target="http://en.wikipedia.org/wiki/Internet_Protocol_Suite" TargetMode="Externa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eg"/><Relationship Id="rId4" Type="http://schemas.openxmlformats.org/officeDocument/2006/relationships/image" Target="../media/image17.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jpe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hyperlink" Target="mailto:open.michigan@umich.edu" TargetMode="External"/><Relationship Id="rId6" Type="http://schemas.openxmlformats.org/officeDocument/2006/relationships/hyperlink" Target="http://michigan.educommons.net/about/terms-of-use" TargetMode="External"/><Relationship Id="rId7" Type="http://schemas.openxmlformats.org/officeDocument/2006/relationships/image" Target="../media/image7.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eg"/><Relationship Id="rId4" Type="http://schemas.openxmlformats.org/officeDocument/2006/relationships/hyperlink" Target="http://en.wikipedia.org/wiki/Internet_Protocol_Suite" TargetMode="Externa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en.wikipedia.org/wiki/Internet_Protocol" TargetMode="External"/><Relationship Id="rId4" Type="http://schemas.openxmlformats.org/officeDocument/2006/relationships/hyperlink" Target="http://en.wikipedia.org/wiki/Traceroute" TargetMode="External"/><Relationship Id="rId5" Type="http://schemas.openxmlformats.org/officeDocument/2006/relationships/hyperlink" Target="http://en.wikipedia.org/wiki/Ping" TargetMode="Externa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hyperlink" Target="http://en.wikipedia.org/wiki/Internet_Protocol_Suite" TargetMode="Externa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10.png"/><Relationship Id="rId4" Type="http://schemas.openxmlformats.org/officeDocument/2006/relationships/image" Target="../media/image16.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10.png"/><Relationship Id="rId4" Type="http://schemas.openxmlformats.org/officeDocument/2006/relationships/image" Target="../media/image16.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16.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4.jpeg"/><Relationship Id="rId4" Type="http://schemas.openxmlformats.org/officeDocument/2006/relationships/image" Target="../media/image10.png"/><Relationship Id="rId5" Type="http://schemas.openxmlformats.org/officeDocument/2006/relationships/image" Target="../media/image1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jpeg"/><Relationship Id="rId4" Type="http://schemas.openxmlformats.org/officeDocument/2006/relationships/image" Target="../media/image22.png"/><Relationship Id="rId5" Type="http://schemas.openxmlformats.org/officeDocument/2006/relationships/image" Target="../media/image4.jpeg"/><Relationship Id="rId6" Type="http://schemas.openxmlformats.org/officeDocument/2006/relationships/image" Target="../media/image21.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4.jpe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1.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hyperlink" Target="http://en.wikipedia.org/wiki/Internet_Protocol_Suite" TargetMode="Externa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en.wikipedia.org/wiki/Internet_Protocol" TargetMode="External"/><Relationship Id="rId4" Type="http://schemas.openxmlformats.org/officeDocument/2006/relationships/hyperlink" Target="http://en.wikipedia.org/wiki/Traceroute" TargetMode="External"/><Relationship Id="rId5" Type="http://schemas.openxmlformats.org/officeDocument/2006/relationships/hyperlink" Target="http://en.wikipedia.org/wiki/Ping" TargetMode="Externa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en.wikipedia.org/wiki/Transmission_Control_Protocol" TargetMode="External"/><Relationship Id="rId4" Type="http://schemas.openxmlformats.org/officeDocument/2006/relationships/image" Target="../media/image1.jpe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4.jpeg"/><Relationship Id="rId5" Type="http://schemas.openxmlformats.org/officeDocument/2006/relationships/hyperlink" Target="http://en.wikipedia.org/wiki/BITNET" TargetMode="External"/><Relationship Id="rId6" Type="http://schemas.openxmlformats.org/officeDocument/2006/relationships/hyperlink" Target="http://www.clker.com/search/networksym/1" TargetMode="Externa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hyperlink" Target="http://en.wikipedia.org/wiki/Internet_Protocol_Suite" TargetMode="Externa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hyperlink" Target="http://en.wikipedia.org/wiki/Internet_Protocol_Suite" TargetMode="Externa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8.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8.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8.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8.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10.png"/><Relationship Id="rId4" Type="http://schemas.openxmlformats.org/officeDocument/2006/relationships/image" Target="../media/image1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youtube.com/watch?v=1Vg1MeRYmWI" TargetMode="External"/><Relationship Id="rId3" Type="http://schemas.openxmlformats.org/officeDocument/2006/relationships/image" Target="../media/image29.png"/><Relationship Id="rId4" Type="http://schemas.openxmlformats.org/officeDocument/2006/relationships/image" Target="../media/image30.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1.jpe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hyperlink" Target="http://en.wikipedia.org/wiki/Internet_Protocol_Suite" TargetMode="Externa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hyperlink" Target="http://en.wikipedia.org/wiki/Internet_Protocol_Suite" TargetMode="Externa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TCP_and_UDP_port" TargetMode="External"/><Relationship Id="rId3" Type="http://schemas.openxmlformats.org/officeDocument/2006/relationships/hyperlink" Target="http://en.wikipedia.org/wiki/List_of_TCP_and_UDP_port_numbers" TargetMode="Externa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en.wikipedia.org/wiki/TCP_and_UDP_port" TargetMode="External"/><Relationship Id="rId3" Type="http://schemas.openxmlformats.org/officeDocument/2006/relationships/hyperlink" Target="http://en.wikipedia.org/wiki/List_of_TCP_and_UDP_port_numbers" TargetMode="Externa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10.png"/><Relationship Id="rId4" Type="http://schemas.openxmlformats.org/officeDocument/2006/relationships/image" Target="../media/image4.jpeg"/><Relationship Id="rId5" Type="http://schemas.openxmlformats.org/officeDocument/2006/relationships/hyperlink" Target="http://www.dr-chuck.com" TargetMode="External"/><Relationship Id="rId6" Type="http://schemas.openxmlformats.org/officeDocument/2006/relationships/hyperlink" Target="http://www.clker.com/search/networksym/1" TargetMode="Externa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en.wikipedia.org/wiki/List_of_TCP_and_UDP_port_numbers" TargetMode="External"/><Relationship Id="rId3" Type="http://schemas.openxmlformats.org/officeDocument/2006/relationships/image" Target="../media/image1.jpe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en.wikipedia.org/wiki/Http" TargetMode="External"/><Relationship Id="rId3" Type="http://schemas.openxmlformats.org/officeDocument/2006/relationships/hyperlink" Target="http://en.wikipedia.org/wiki/Pop3" TargetMode="Externa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hyperlink" Target="http://en.wikipedia.org/wiki/Internet_Protocol_Suite" TargetMode="Externa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Http" TargetMode="Externa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oreilly.com/openbook/cgi/ch04_02.html" TargetMode="External"/><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hyperlink" Target="http://www.dr-chuck.com/" TargetMode="Externa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 Id="rId3" Type="http://schemas.openxmlformats.org/officeDocument/2006/relationships/image" Target="../media/image12.jpeg"/><Relationship Id="rId4" Type="http://schemas.openxmlformats.org/officeDocument/2006/relationships/hyperlink" Target="http://www.oreilly.com/openbook/cgi/ch04_02.html" TargetMode="External"/><Relationship Id="rId5" Type="http://schemas.openxmlformats.org/officeDocument/2006/relationships/hyperlink" Target="http://www.dr-chuck.com/" TargetMode="Externa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eg"/><Relationship Id="rId3" Type="http://schemas.openxmlformats.org/officeDocument/2006/relationships/image" Target="../media/image14.jpe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e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1.jpeg"/><Relationship Id="rId6" Type="http://schemas.openxmlformats.org/officeDocument/2006/relationships/image" Target="../media/image8.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xkcd.com/742/" TargetMode="External"/><Relationship Id="rId3" Type="http://schemas.openxmlformats.org/officeDocument/2006/relationships/hyperlink" Target="http://creativecommons.org/licenses/by-nc/2.5/" TargetMode="External"/><Relationship Id="rId4" Type="http://schemas.openxmlformats.org/officeDocument/2006/relationships/hyperlink" Target="http://upload.wikimedia.org/wikipedia/commons/c/c4/IP_stack_connections.svg" TargetMode="External"/><Relationship Id="rId5" Type="http://schemas.openxmlformats.org/officeDocument/2006/relationships/hyperlink" Target="http://creativecommons.org/licenses/by-sa/3.0/deed.en" TargetMode="External"/><Relationship Id="rId6" Type="http://schemas.openxmlformats.org/officeDocument/2006/relationships/hyperlink" Target="http://www.flickr.com/photos/nirak/270213335/" TargetMode="External"/><Relationship Id="rId7" Type="http://schemas.openxmlformats.org/officeDocument/2006/relationships/hyperlink" Target="http://creativecommons.org/licenses/by/2.0/deed.en" TargetMode="External"/><Relationship Id="rId8" Type="http://schemas.openxmlformats.org/officeDocument/2006/relationships/hyperlink" Target="http://upload.wikimedia.org/wikipedia/commons/d/d2/Internet_map_1024.jpg" TargetMode="External"/><Relationship Id="rId9" Type="http://schemas.openxmlformats.org/officeDocument/2006/relationships/hyperlink" Target="http://creativecommons.org/licenses/by/2.5/deed.en" TargetMode="External"/></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 name="Shape 53"/>
          <p:cNvSpPr/>
          <p:nvPr>
            <p:ph type="title"/>
          </p:nvPr>
        </p:nvSpPr>
        <p:spPr>
          <a:xfrm>
            <a:off x="1155700" y="1168400"/>
            <a:ext cx="13931900" cy="30861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Internet Technology</a:t>
            </a:r>
          </a:p>
        </p:txBody>
      </p:sp>
      <p:sp>
        <p:nvSpPr>
          <p:cNvPr id="54" name="Shape 54"/>
          <p:cNvSpPr/>
          <p:nvPr>
            <p:ph type="body" idx="1"/>
          </p:nvPr>
        </p:nvSpPr>
        <p:spPr>
          <a:xfrm>
            <a:off x="1155700" y="4305300"/>
            <a:ext cx="13931900" cy="1054100"/>
          </a:xfrm>
          <a:prstGeom prst="rect">
            <a:avLst/>
          </a:prstGeom>
        </p:spPr>
        <p:txBody>
          <a:bodyPr/>
          <a:lstStyle/>
          <a:p>
            <a:pPr lvl="0">
              <a:defRPr sz="1800">
                <a:solidFill>
                  <a:srgbClr val="000000"/>
                </a:solidFill>
              </a:defRPr>
            </a:pPr>
            <a:r>
              <a:rPr sz="3200" u="sng">
                <a:solidFill>
                  <a:srgbClr val="FFFFFF"/>
                </a:solidFill>
                <a:hlinkClick r:id="rId2" invalidUrl="" action="" tgtFrame="" tooltip="" history="1" highlightClick="0" endSnd="0"/>
              </a:rPr>
              <a:t>http://en.wikipedia.org/wiki/Internet_Protocol_Suite</a:t>
            </a:r>
            <a:r>
              <a:rPr sz="3200">
                <a:solidFill>
                  <a:srgbClr val="FFFFFF"/>
                </a:solidFill>
              </a:rPr>
              <a:t> </a:t>
            </a:r>
          </a:p>
        </p:txBody>
      </p:sp>
      <p:pic>
        <p:nvPicPr>
          <p:cNvPr id="55" name="internet_history_logo_processed.jpg"/>
          <p:cNvPicPr/>
          <p:nvPr/>
        </p:nvPicPr>
        <p:blipFill>
          <a:blip r:embed="rId3">
            <a:extLst/>
          </a:blip>
          <a:stretch>
            <a:fillRect/>
          </a:stretch>
        </p:blipFill>
        <p:spPr>
          <a:xfrm>
            <a:off x="393700" y="5916414"/>
            <a:ext cx="3683000" cy="2744986"/>
          </a:xfrm>
          <a:prstGeom prst="rect">
            <a:avLst/>
          </a:prstGeom>
          <a:ln w="12700">
            <a:miter lim="400000"/>
          </a:ln>
        </p:spPr>
      </p:pic>
      <p:grpSp>
        <p:nvGrpSpPr>
          <p:cNvPr id="58" name="Group 58"/>
          <p:cNvGrpSpPr/>
          <p:nvPr/>
        </p:nvGrpSpPr>
        <p:grpSpPr>
          <a:xfrm>
            <a:off x="12495068" y="7426178"/>
            <a:ext cx="3124200" cy="1057423"/>
            <a:chOff x="0" y="0"/>
            <a:chExt cx="3124199" cy="1057421"/>
          </a:xfrm>
        </p:grpSpPr>
        <p:sp>
          <p:nvSpPr>
            <p:cNvPr id="56" name="Shape 56"/>
            <p:cNvSpPr/>
            <p:nvPr/>
          </p:nvSpPr>
          <p:spPr>
            <a:xfrm>
              <a:off x="0" y="0"/>
              <a:ext cx="3124200" cy="1057422"/>
            </a:xfrm>
            <a:prstGeom prst="rect">
              <a:avLst/>
            </a:prstGeom>
            <a:solidFill>
              <a:srgbClr val="FFFFFF"/>
            </a:solidFill>
            <a:ln w="25400" cap="flat">
              <a:noFill/>
              <a:miter lim="400000"/>
            </a:ln>
            <a:effectLst/>
          </p:spPr>
          <p:txBody>
            <a:bodyPr wrap="square" lIns="0" tIns="0" rIns="0" bIns="0" numCol="1" anchor="ctr">
              <a:noAutofit/>
            </a:bodyP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pic>
          <p:nvPicPr>
            <p:cNvPr id="57" name="coursera_logo.png"/>
            <p:cNvPicPr/>
            <p:nvPr/>
          </p:nvPicPr>
          <p:blipFill>
            <a:blip r:embed="rId4">
              <a:extLst/>
            </a:blip>
            <a:stretch>
              <a:fillRect/>
            </a:stretch>
          </p:blipFill>
          <p:spPr>
            <a:xfrm>
              <a:off x="192258" y="240323"/>
              <a:ext cx="2715655" cy="552744"/>
            </a:xfrm>
            <a:prstGeom prst="rect">
              <a:avLst/>
            </a:prstGeom>
            <a:ln w="12700" cap="flat">
              <a:noFill/>
              <a:miter lim="400000"/>
            </a:ln>
            <a:effectLst/>
          </p:spPr>
        </p:pic>
      </p:grpSp>
      <p:sp>
        <p:nvSpPr>
          <p:cNvPr id="59" name="Shape 59"/>
          <p:cNvSpPr/>
          <p:nvPr/>
        </p:nvSpPr>
        <p:spPr>
          <a:xfrm>
            <a:off x="4323922" y="7683500"/>
            <a:ext cx="7920522" cy="546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000">
                <a:solidFill>
                  <a:srgbClr val="FF40FF"/>
                </a:solidFill>
                <a:latin typeface="+mn-lt"/>
                <a:ea typeface="+mn-ea"/>
                <a:cs typeface="+mn-cs"/>
                <a:sym typeface="Gill Sans"/>
                <a:hlinkClick r:id="rId5" invalidUrl="" action="" tgtFrame="" tooltip="" history="1" highlightClick="0" endSnd="0"/>
              </a:defRPr>
            </a:lvl1pPr>
          </a:lstStyle>
          <a:p>
            <a:pPr lvl="0">
              <a:defRPr sz="1800">
                <a:solidFill>
                  <a:srgbClr val="000000"/>
                </a:solidFill>
              </a:defRPr>
            </a:pPr>
            <a:r>
              <a:rPr sz="3000">
                <a:solidFill>
                  <a:srgbClr val="FF40FF"/>
                </a:solidFill>
                <a:hlinkClick r:id="rId5" invalidUrl="" action="" tgtFrame="" tooltip="" history="1" highlightClick="0" endSnd="0"/>
              </a:rPr>
              <a:t>https://www.coursera.org/course/insidetheinternet</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1" name="Untitled.png"/>
          <p:cNvPicPr/>
          <p:nvPr/>
        </p:nvPicPr>
        <p:blipFill>
          <a:blip r:embed="rId2">
            <a:extLst/>
          </a:blip>
          <a:stretch>
            <a:fillRect/>
          </a:stretch>
        </p:blipFill>
        <p:spPr>
          <a:xfrm>
            <a:off x="488743" y="520700"/>
            <a:ext cx="15576757" cy="8089900"/>
          </a:xfrm>
          <a:prstGeom prst="rect">
            <a:avLst/>
          </a:prstGeom>
          <a:ln w="12700">
            <a:miter lim="400000"/>
          </a:ln>
        </p:spPr>
      </p:pic>
      <p:pic>
        <p:nvPicPr>
          <p:cNvPr id="172" name="Untitled.png"/>
          <p:cNvPicPr/>
          <p:nvPr/>
        </p:nvPicPr>
        <p:blipFill>
          <a:blip r:embed="rId3">
            <a:extLst/>
          </a:blip>
          <a:stretch>
            <a:fillRect/>
          </a:stretch>
        </p:blipFill>
        <p:spPr>
          <a:xfrm>
            <a:off x="11582108" y="2260600"/>
            <a:ext cx="901701" cy="740075"/>
          </a:xfrm>
          <a:prstGeom prst="rect">
            <a:avLst/>
          </a:prstGeom>
          <a:ln w="12700">
            <a:miter lim="400000"/>
          </a:ln>
        </p:spPr>
      </p:pic>
      <p:pic>
        <p:nvPicPr>
          <p:cNvPr id="173" name="Untitled.png"/>
          <p:cNvPicPr/>
          <p:nvPr/>
        </p:nvPicPr>
        <p:blipFill>
          <a:blip r:embed="rId3">
            <a:extLst/>
          </a:blip>
          <a:stretch>
            <a:fillRect/>
          </a:stretch>
        </p:blipFill>
        <p:spPr>
          <a:xfrm>
            <a:off x="698500" y="3644900"/>
            <a:ext cx="901700" cy="740075"/>
          </a:xfrm>
          <a:prstGeom prst="rect">
            <a:avLst/>
          </a:prstGeom>
          <a:ln w="12700">
            <a:miter lim="400000"/>
          </a:ln>
        </p:spPr>
      </p:pic>
      <p:sp>
        <p:nvSpPr>
          <p:cNvPr id="174" name="Shape 174"/>
          <p:cNvSpPr/>
          <p:nvPr/>
        </p:nvSpPr>
        <p:spPr>
          <a:xfrm>
            <a:off x="10933906" y="2311400"/>
            <a:ext cx="342901"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1</a:t>
            </a:r>
          </a:p>
        </p:txBody>
      </p:sp>
      <p:sp>
        <p:nvSpPr>
          <p:cNvPr id="175" name="Shape 175"/>
          <p:cNvSpPr/>
          <p:nvPr/>
        </p:nvSpPr>
        <p:spPr>
          <a:xfrm>
            <a:off x="11252200" y="2971800"/>
            <a:ext cx="342900"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2</a:t>
            </a:r>
          </a:p>
        </p:txBody>
      </p:sp>
      <p:sp>
        <p:nvSpPr>
          <p:cNvPr id="176" name="Shape 176"/>
          <p:cNvSpPr/>
          <p:nvPr/>
        </p:nvSpPr>
        <p:spPr>
          <a:xfrm>
            <a:off x="11976100" y="3136900"/>
            <a:ext cx="342900"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3</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title"/>
          </p:nvPr>
        </p:nvSpPr>
        <p:spPr>
          <a:xfrm>
            <a:off x="482600" y="469900"/>
            <a:ext cx="9182100" cy="22987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Packet Switching - Postcards</a:t>
            </a:r>
          </a:p>
        </p:txBody>
      </p:sp>
      <p:sp>
        <p:nvSpPr>
          <p:cNvPr id="179" name="Shape 179"/>
          <p:cNvSpPr/>
          <p:nvPr/>
        </p:nvSpPr>
        <p:spPr>
          <a:xfrm>
            <a:off x="9853327" y="7886700"/>
            <a:ext cx="5243513" cy="622300"/>
          </a:xfrm>
          <a:prstGeom prst="rect">
            <a:avLst/>
          </a:prstGeom>
          <a:solidFill>
            <a:srgbClr val="FF40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Hello there, have a nice day.</a:t>
            </a:r>
          </a:p>
        </p:txBody>
      </p:sp>
      <p:sp>
        <p:nvSpPr>
          <p:cNvPr id="180" name="Shape 180"/>
          <p:cNvSpPr/>
          <p:nvPr/>
        </p:nvSpPr>
        <p:spPr>
          <a:xfrm>
            <a:off x="996057" y="5143500"/>
            <a:ext cx="5130999"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Hello ther (1, csev, daphne)</a:t>
            </a:r>
          </a:p>
        </p:txBody>
      </p:sp>
      <p:sp>
        <p:nvSpPr>
          <p:cNvPr id="181" name="Shape 181"/>
          <p:cNvSpPr/>
          <p:nvPr/>
        </p:nvSpPr>
        <p:spPr>
          <a:xfrm>
            <a:off x="1050776" y="5143500"/>
            <a:ext cx="4767561"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e, have a (2, csev, daphne)</a:t>
            </a:r>
          </a:p>
        </p:txBody>
      </p:sp>
      <p:sp>
        <p:nvSpPr>
          <p:cNvPr id="182" name="Shape 182"/>
          <p:cNvSpPr/>
          <p:nvPr/>
        </p:nvSpPr>
        <p:spPr>
          <a:xfrm>
            <a:off x="1078817" y="5145949"/>
            <a:ext cx="4721127" cy="622301"/>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nice day. (3, csev, daphne)</a:t>
            </a:r>
          </a:p>
        </p:txBody>
      </p:sp>
      <p:pic>
        <p:nvPicPr>
          <p:cNvPr id="183" name="Untitled.png"/>
          <p:cNvPicPr/>
          <p:nvPr/>
        </p:nvPicPr>
        <p:blipFill>
          <a:blip r:embed="rId2">
            <a:extLst/>
          </a:blip>
          <a:stretch>
            <a:fillRect/>
          </a:stretch>
        </p:blipFill>
        <p:spPr>
          <a:xfrm>
            <a:off x="901408" y="3530600"/>
            <a:ext cx="5295901" cy="4346636"/>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9"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title"/>
          </p:nvPr>
        </p:nvSpPr>
        <p:spPr>
          <a:prstGeom prst="rect">
            <a:avLst/>
          </a:prstGeom>
        </p:spPr>
        <p:txBody>
          <a:bodyPr/>
          <a:lstStyle/>
          <a:p>
            <a:pPr lvl="0">
              <a:defRPr sz="1800">
                <a:solidFill>
                  <a:srgbClr val="000000"/>
                </a:solidFill>
              </a:defRPr>
            </a:pPr>
            <a:r>
              <a:rPr sz="7600">
                <a:solidFill>
                  <a:srgbClr val="FFFFFF"/>
                </a:solidFill>
              </a:rPr>
              <a:t>Shared Network</a:t>
            </a:r>
          </a:p>
        </p:txBody>
      </p:sp>
      <p:pic>
        <p:nvPicPr>
          <p:cNvPr id="186" name="11949839031316979841alcatel_oxo_nicolas_cle_.svg.med.png"/>
          <p:cNvPicPr/>
          <p:nvPr/>
        </p:nvPicPr>
        <p:blipFill>
          <a:blip r:embed="rId3">
            <a:extLst/>
          </a:blip>
          <a:stretch>
            <a:fillRect/>
          </a:stretch>
        </p:blipFill>
        <p:spPr>
          <a:xfrm>
            <a:off x="2984500" y="2222500"/>
            <a:ext cx="3810000" cy="1943100"/>
          </a:xfrm>
          <a:prstGeom prst="rect">
            <a:avLst/>
          </a:prstGeom>
          <a:ln w="12700">
            <a:miter lim="400000"/>
          </a:ln>
        </p:spPr>
      </p:pic>
      <p:grpSp>
        <p:nvGrpSpPr>
          <p:cNvPr id="203" name="Group 203"/>
          <p:cNvGrpSpPr/>
          <p:nvPr/>
        </p:nvGrpSpPr>
        <p:grpSpPr>
          <a:xfrm>
            <a:off x="731837" y="2012825"/>
            <a:ext cx="1130301" cy="812926"/>
            <a:chOff x="0" y="0"/>
            <a:chExt cx="1130300" cy="812925"/>
          </a:xfrm>
        </p:grpSpPr>
        <p:grpSp>
          <p:nvGrpSpPr>
            <p:cNvPr id="201" name="Group 201"/>
            <p:cNvGrpSpPr/>
            <p:nvPr/>
          </p:nvGrpSpPr>
          <p:grpSpPr>
            <a:xfrm>
              <a:off x="0" y="0"/>
              <a:ext cx="1130301" cy="812926"/>
              <a:chOff x="0" y="0"/>
              <a:chExt cx="1130300" cy="812925"/>
            </a:xfrm>
          </p:grpSpPr>
          <p:grpSp>
            <p:nvGrpSpPr>
              <p:cNvPr id="199" name="Group 199"/>
              <p:cNvGrpSpPr/>
              <p:nvPr/>
            </p:nvGrpSpPr>
            <p:grpSpPr>
              <a:xfrm>
                <a:off x="0" y="0"/>
                <a:ext cx="1130301" cy="812926"/>
                <a:chOff x="0" y="0"/>
                <a:chExt cx="1130300" cy="812925"/>
              </a:xfrm>
            </p:grpSpPr>
            <p:grpSp>
              <p:nvGrpSpPr>
                <p:cNvPr id="189" name="Group 189"/>
                <p:cNvGrpSpPr/>
                <p:nvPr/>
              </p:nvGrpSpPr>
              <p:grpSpPr>
                <a:xfrm>
                  <a:off x="154551" y="0"/>
                  <a:ext cx="823505" cy="519264"/>
                  <a:chOff x="0" y="0"/>
                  <a:chExt cx="823504" cy="519263"/>
                </a:xfrm>
              </p:grpSpPr>
              <p:sp>
                <p:nvSpPr>
                  <p:cNvPr id="187" name="Shape 187"/>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188" name="Shape 188"/>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grpSp>
              <p:nvGrpSpPr>
                <p:cNvPr id="196" name="Group 196"/>
                <p:cNvGrpSpPr/>
                <p:nvPr/>
              </p:nvGrpSpPr>
              <p:grpSpPr>
                <a:xfrm>
                  <a:off x="0" y="676806"/>
                  <a:ext cx="1130301" cy="136120"/>
                  <a:chOff x="0" y="0"/>
                  <a:chExt cx="1130300" cy="136118"/>
                </a:xfrm>
              </p:grpSpPr>
              <p:sp>
                <p:nvSpPr>
                  <p:cNvPr id="190" name="Shape 190"/>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191" name="Shape 191"/>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192" name="Shape 192"/>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193" name="Shape 193"/>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194" name="Shape 194"/>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195" name="Shape 195"/>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grpSp>
            <p:sp>
              <p:nvSpPr>
                <p:cNvPr id="197" name="Shape 197"/>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198" name="Shape 198"/>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p>
              </p:txBody>
            </p:sp>
          </p:grpSp>
          <p:sp>
            <p:nvSpPr>
              <p:cNvPr id="200" name="Shape 200"/>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pic>
          <p:nvPicPr>
            <p:cNvPr id="202" name="Snapshot 2008-09-30 11-49-33.jpg"/>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pic>
        <p:nvPicPr>
          <p:cNvPr id="204" name="11949839031316979841alcatel_oxo_nicolas_cle_.svg.med.png"/>
          <p:cNvPicPr/>
          <p:nvPr/>
        </p:nvPicPr>
        <p:blipFill>
          <a:blip r:embed="rId3">
            <a:extLst/>
          </a:blip>
          <a:stretch>
            <a:fillRect/>
          </a:stretch>
        </p:blipFill>
        <p:spPr>
          <a:xfrm>
            <a:off x="11125200" y="6273800"/>
            <a:ext cx="3810000" cy="1943100"/>
          </a:xfrm>
          <a:prstGeom prst="rect">
            <a:avLst/>
          </a:prstGeom>
          <a:ln w="12700">
            <a:miter lim="400000"/>
          </a:ln>
        </p:spPr>
      </p:pic>
      <p:grpSp>
        <p:nvGrpSpPr>
          <p:cNvPr id="221" name="Group 221"/>
          <p:cNvGrpSpPr/>
          <p:nvPr/>
        </p:nvGrpSpPr>
        <p:grpSpPr>
          <a:xfrm>
            <a:off x="731837" y="3422525"/>
            <a:ext cx="1130301" cy="812926"/>
            <a:chOff x="0" y="0"/>
            <a:chExt cx="1130300" cy="812925"/>
          </a:xfrm>
        </p:grpSpPr>
        <p:grpSp>
          <p:nvGrpSpPr>
            <p:cNvPr id="219" name="Group 219"/>
            <p:cNvGrpSpPr/>
            <p:nvPr/>
          </p:nvGrpSpPr>
          <p:grpSpPr>
            <a:xfrm>
              <a:off x="0" y="0"/>
              <a:ext cx="1130301" cy="812926"/>
              <a:chOff x="0" y="0"/>
              <a:chExt cx="1130300" cy="812925"/>
            </a:xfrm>
          </p:grpSpPr>
          <p:grpSp>
            <p:nvGrpSpPr>
              <p:cNvPr id="217" name="Group 217"/>
              <p:cNvGrpSpPr/>
              <p:nvPr/>
            </p:nvGrpSpPr>
            <p:grpSpPr>
              <a:xfrm>
                <a:off x="0" y="0"/>
                <a:ext cx="1130301" cy="812926"/>
                <a:chOff x="0" y="0"/>
                <a:chExt cx="1130300" cy="812925"/>
              </a:xfrm>
            </p:grpSpPr>
            <p:grpSp>
              <p:nvGrpSpPr>
                <p:cNvPr id="207" name="Group 207"/>
                <p:cNvGrpSpPr/>
                <p:nvPr/>
              </p:nvGrpSpPr>
              <p:grpSpPr>
                <a:xfrm>
                  <a:off x="154551" y="0"/>
                  <a:ext cx="823505" cy="519264"/>
                  <a:chOff x="0" y="0"/>
                  <a:chExt cx="823504" cy="519263"/>
                </a:xfrm>
              </p:grpSpPr>
              <p:sp>
                <p:nvSpPr>
                  <p:cNvPr id="205" name="Shape 205"/>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206" name="Shape 206"/>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grpSp>
              <p:nvGrpSpPr>
                <p:cNvPr id="214" name="Group 214"/>
                <p:cNvGrpSpPr/>
                <p:nvPr/>
              </p:nvGrpSpPr>
              <p:grpSpPr>
                <a:xfrm>
                  <a:off x="0" y="676806"/>
                  <a:ext cx="1130301" cy="136120"/>
                  <a:chOff x="0" y="0"/>
                  <a:chExt cx="1130300" cy="136118"/>
                </a:xfrm>
              </p:grpSpPr>
              <p:sp>
                <p:nvSpPr>
                  <p:cNvPr id="208" name="Shape 208"/>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209" name="Shape 209"/>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210" name="Shape 210"/>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211" name="Shape 211"/>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212" name="Shape 212"/>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213" name="Shape 213"/>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grpSp>
            <p:sp>
              <p:nvSpPr>
                <p:cNvPr id="215" name="Shape 215"/>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216" name="Shape 216"/>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p>
              </p:txBody>
            </p:sp>
          </p:grpSp>
          <p:sp>
            <p:nvSpPr>
              <p:cNvPr id="218" name="Shape 218"/>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pic>
          <p:nvPicPr>
            <p:cNvPr id="220" name="Snapshot 2008-09-30 11-49-33.jpg"/>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grpSp>
        <p:nvGrpSpPr>
          <p:cNvPr id="238" name="Group 238"/>
          <p:cNvGrpSpPr/>
          <p:nvPr/>
        </p:nvGrpSpPr>
        <p:grpSpPr>
          <a:xfrm>
            <a:off x="731837" y="4768725"/>
            <a:ext cx="1130301" cy="812926"/>
            <a:chOff x="0" y="0"/>
            <a:chExt cx="1130300" cy="812925"/>
          </a:xfrm>
        </p:grpSpPr>
        <p:grpSp>
          <p:nvGrpSpPr>
            <p:cNvPr id="236" name="Group 236"/>
            <p:cNvGrpSpPr/>
            <p:nvPr/>
          </p:nvGrpSpPr>
          <p:grpSpPr>
            <a:xfrm>
              <a:off x="0" y="0"/>
              <a:ext cx="1130301" cy="812926"/>
              <a:chOff x="0" y="0"/>
              <a:chExt cx="1130300" cy="812925"/>
            </a:xfrm>
          </p:grpSpPr>
          <p:grpSp>
            <p:nvGrpSpPr>
              <p:cNvPr id="234" name="Group 234"/>
              <p:cNvGrpSpPr/>
              <p:nvPr/>
            </p:nvGrpSpPr>
            <p:grpSpPr>
              <a:xfrm>
                <a:off x="0" y="0"/>
                <a:ext cx="1130301" cy="812926"/>
                <a:chOff x="0" y="0"/>
                <a:chExt cx="1130300" cy="812925"/>
              </a:xfrm>
            </p:grpSpPr>
            <p:grpSp>
              <p:nvGrpSpPr>
                <p:cNvPr id="224" name="Group 224"/>
                <p:cNvGrpSpPr/>
                <p:nvPr/>
              </p:nvGrpSpPr>
              <p:grpSpPr>
                <a:xfrm>
                  <a:off x="154551" y="0"/>
                  <a:ext cx="823505" cy="519264"/>
                  <a:chOff x="0" y="0"/>
                  <a:chExt cx="823504" cy="519263"/>
                </a:xfrm>
              </p:grpSpPr>
              <p:sp>
                <p:nvSpPr>
                  <p:cNvPr id="222" name="Shape 222"/>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223" name="Shape 223"/>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grpSp>
              <p:nvGrpSpPr>
                <p:cNvPr id="231" name="Group 231"/>
                <p:cNvGrpSpPr/>
                <p:nvPr/>
              </p:nvGrpSpPr>
              <p:grpSpPr>
                <a:xfrm>
                  <a:off x="0" y="676806"/>
                  <a:ext cx="1130301" cy="136120"/>
                  <a:chOff x="0" y="0"/>
                  <a:chExt cx="1130300" cy="136118"/>
                </a:xfrm>
              </p:grpSpPr>
              <p:sp>
                <p:nvSpPr>
                  <p:cNvPr id="225" name="Shape 225"/>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226" name="Shape 226"/>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227" name="Shape 227"/>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228" name="Shape 228"/>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229" name="Shape 229"/>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230" name="Shape 230"/>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grpSp>
            <p:sp>
              <p:nvSpPr>
                <p:cNvPr id="232" name="Shape 232"/>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233" name="Shape 233"/>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p>
              </p:txBody>
            </p:sp>
          </p:grpSp>
          <p:sp>
            <p:nvSpPr>
              <p:cNvPr id="235" name="Shape 235"/>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pic>
          <p:nvPicPr>
            <p:cNvPr id="237" name="Snapshot 2008-09-30 11-49-33.jpg"/>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sp>
        <p:nvSpPr>
          <p:cNvPr id="239" name="Shape 239"/>
          <p:cNvSpPr/>
          <p:nvPr/>
        </p:nvSpPr>
        <p:spPr>
          <a:xfrm flipH="1">
            <a:off x="7551838" y="3930248"/>
            <a:ext cx="1131747" cy="617318"/>
          </a:xfrm>
          <a:prstGeom prst="line">
            <a:avLst/>
          </a:prstGeom>
          <a:ln w="76200">
            <a:solidFill>
              <a:srgbClr val="FFFB00"/>
            </a:solidFill>
            <a:miter lim="400000"/>
            <a:headEnd type="triangle"/>
            <a:tailEnd type="triangle"/>
          </a:ln>
        </p:spPr>
        <p:txBody>
          <a:bodyPr lIns="0" tIns="0" rIns="0" bIns="0"/>
          <a:lstStyle/>
          <a:p>
            <a:pPr lvl="0"/>
          </a:p>
        </p:txBody>
      </p:sp>
      <p:sp>
        <p:nvSpPr>
          <p:cNvPr id="240" name="Shape 240"/>
          <p:cNvSpPr/>
          <p:nvPr/>
        </p:nvSpPr>
        <p:spPr>
          <a:xfrm flipH="1">
            <a:off x="2428111" y="1728486"/>
            <a:ext cx="20579" cy="4012558"/>
          </a:xfrm>
          <a:prstGeom prst="line">
            <a:avLst/>
          </a:prstGeom>
          <a:ln w="76200">
            <a:solidFill>
              <a:srgbClr val="FF40FF"/>
            </a:solidFill>
            <a:miter lim="400000"/>
          </a:ln>
        </p:spPr>
        <p:txBody>
          <a:bodyPr lIns="0" tIns="0" rIns="0" bIns="0"/>
          <a:lstStyle/>
          <a:p>
            <a:pPr lvl="0"/>
          </a:p>
        </p:txBody>
      </p:sp>
      <p:grpSp>
        <p:nvGrpSpPr>
          <p:cNvPr id="257" name="Group 257"/>
          <p:cNvGrpSpPr/>
          <p:nvPr/>
        </p:nvGrpSpPr>
        <p:grpSpPr>
          <a:xfrm>
            <a:off x="4592637" y="6991225"/>
            <a:ext cx="1130301" cy="812926"/>
            <a:chOff x="0" y="0"/>
            <a:chExt cx="1130300" cy="812925"/>
          </a:xfrm>
        </p:grpSpPr>
        <p:grpSp>
          <p:nvGrpSpPr>
            <p:cNvPr id="255" name="Group 255"/>
            <p:cNvGrpSpPr/>
            <p:nvPr/>
          </p:nvGrpSpPr>
          <p:grpSpPr>
            <a:xfrm>
              <a:off x="0" y="0"/>
              <a:ext cx="1130301" cy="812926"/>
              <a:chOff x="0" y="0"/>
              <a:chExt cx="1130300" cy="812925"/>
            </a:xfrm>
          </p:grpSpPr>
          <p:grpSp>
            <p:nvGrpSpPr>
              <p:cNvPr id="253" name="Group 253"/>
              <p:cNvGrpSpPr/>
              <p:nvPr/>
            </p:nvGrpSpPr>
            <p:grpSpPr>
              <a:xfrm>
                <a:off x="0" y="0"/>
                <a:ext cx="1130301" cy="812926"/>
                <a:chOff x="0" y="0"/>
                <a:chExt cx="1130300" cy="812925"/>
              </a:xfrm>
            </p:grpSpPr>
            <p:grpSp>
              <p:nvGrpSpPr>
                <p:cNvPr id="243" name="Group 243"/>
                <p:cNvGrpSpPr/>
                <p:nvPr/>
              </p:nvGrpSpPr>
              <p:grpSpPr>
                <a:xfrm>
                  <a:off x="154551" y="0"/>
                  <a:ext cx="823505" cy="519264"/>
                  <a:chOff x="0" y="0"/>
                  <a:chExt cx="823504" cy="519263"/>
                </a:xfrm>
              </p:grpSpPr>
              <p:sp>
                <p:nvSpPr>
                  <p:cNvPr id="241" name="Shape 241"/>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242" name="Shape 242"/>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grpSp>
              <p:nvGrpSpPr>
                <p:cNvPr id="250" name="Group 250"/>
                <p:cNvGrpSpPr/>
                <p:nvPr/>
              </p:nvGrpSpPr>
              <p:grpSpPr>
                <a:xfrm>
                  <a:off x="0" y="676806"/>
                  <a:ext cx="1130301" cy="136120"/>
                  <a:chOff x="0" y="0"/>
                  <a:chExt cx="1130300" cy="136118"/>
                </a:xfrm>
              </p:grpSpPr>
              <p:sp>
                <p:nvSpPr>
                  <p:cNvPr id="244" name="Shape 244"/>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245" name="Shape 245"/>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246" name="Shape 246"/>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247" name="Shape 247"/>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248" name="Shape 248"/>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249" name="Shape 249"/>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grpSp>
            <p:sp>
              <p:nvSpPr>
                <p:cNvPr id="251" name="Shape 251"/>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252" name="Shape 252"/>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p>
              </p:txBody>
            </p:sp>
          </p:grpSp>
          <p:sp>
            <p:nvSpPr>
              <p:cNvPr id="254" name="Shape 254"/>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pic>
          <p:nvPicPr>
            <p:cNvPr id="256" name="Snapshot 2008-09-30 11-49-33.jpg"/>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grpSp>
        <p:nvGrpSpPr>
          <p:cNvPr id="274" name="Group 274"/>
          <p:cNvGrpSpPr/>
          <p:nvPr/>
        </p:nvGrpSpPr>
        <p:grpSpPr>
          <a:xfrm>
            <a:off x="6408737" y="7994525"/>
            <a:ext cx="1130301" cy="812926"/>
            <a:chOff x="0" y="0"/>
            <a:chExt cx="1130300" cy="812925"/>
          </a:xfrm>
        </p:grpSpPr>
        <p:grpSp>
          <p:nvGrpSpPr>
            <p:cNvPr id="272" name="Group 272"/>
            <p:cNvGrpSpPr/>
            <p:nvPr/>
          </p:nvGrpSpPr>
          <p:grpSpPr>
            <a:xfrm>
              <a:off x="0" y="0"/>
              <a:ext cx="1130301" cy="812926"/>
              <a:chOff x="0" y="0"/>
              <a:chExt cx="1130300" cy="812925"/>
            </a:xfrm>
          </p:grpSpPr>
          <p:grpSp>
            <p:nvGrpSpPr>
              <p:cNvPr id="270" name="Group 270"/>
              <p:cNvGrpSpPr/>
              <p:nvPr/>
            </p:nvGrpSpPr>
            <p:grpSpPr>
              <a:xfrm>
                <a:off x="0" y="0"/>
                <a:ext cx="1130301" cy="812926"/>
                <a:chOff x="0" y="0"/>
                <a:chExt cx="1130300" cy="812925"/>
              </a:xfrm>
            </p:grpSpPr>
            <p:grpSp>
              <p:nvGrpSpPr>
                <p:cNvPr id="260" name="Group 260"/>
                <p:cNvGrpSpPr/>
                <p:nvPr/>
              </p:nvGrpSpPr>
              <p:grpSpPr>
                <a:xfrm>
                  <a:off x="154551" y="0"/>
                  <a:ext cx="823505" cy="519264"/>
                  <a:chOff x="0" y="0"/>
                  <a:chExt cx="823504" cy="519263"/>
                </a:xfrm>
              </p:grpSpPr>
              <p:sp>
                <p:nvSpPr>
                  <p:cNvPr id="258" name="Shape 258"/>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259" name="Shape 259"/>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grpSp>
              <p:nvGrpSpPr>
                <p:cNvPr id="267" name="Group 267"/>
                <p:cNvGrpSpPr/>
                <p:nvPr/>
              </p:nvGrpSpPr>
              <p:grpSpPr>
                <a:xfrm>
                  <a:off x="0" y="676806"/>
                  <a:ext cx="1130301" cy="136120"/>
                  <a:chOff x="0" y="0"/>
                  <a:chExt cx="1130300" cy="136118"/>
                </a:xfrm>
              </p:grpSpPr>
              <p:sp>
                <p:nvSpPr>
                  <p:cNvPr id="261" name="Shape 261"/>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262" name="Shape 262"/>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263" name="Shape 263"/>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264" name="Shape 264"/>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265" name="Shape 265"/>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266" name="Shape 266"/>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grpSp>
            <p:sp>
              <p:nvSpPr>
                <p:cNvPr id="268" name="Shape 268"/>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269" name="Shape 269"/>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p>
              </p:txBody>
            </p:sp>
          </p:grpSp>
          <p:sp>
            <p:nvSpPr>
              <p:cNvPr id="271" name="Shape 271"/>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pic>
          <p:nvPicPr>
            <p:cNvPr id="273" name="Snapshot 2008-09-30 11-49-33.jpg"/>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pic>
        <p:nvPicPr>
          <p:cNvPr id="275" name="1194983908254897104switch_hp_nicolas_c_.svg.med.png"/>
          <p:cNvPicPr/>
          <p:nvPr/>
        </p:nvPicPr>
        <p:blipFill>
          <a:blip r:embed="rId5">
            <a:extLst/>
          </a:blip>
          <a:stretch>
            <a:fillRect/>
          </a:stretch>
        </p:blipFill>
        <p:spPr>
          <a:xfrm>
            <a:off x="3276600" y="5168900"/>
            <a:ext cx="1892300" cy="372153"/>
          </a:xfrm>
          <a:prstGeom prst="rect">
            <a:avLst/>
          </a:prstGeom>
          <a:ln w="12700">
            <a:miter lim="400000"/>
          </a:ln>
        </p:spPr>
      </p:pic>
      <p:pic>
        <p:nvPicPr>
          <p:cNvPr id="276" name="1194983908254897104switch_hp_nicolas_c_.svg.med.png"/>
          <p:cNvPicPr/>
          <p:nvPr/>
        </p:nvPicPr>
        <p:blipFill>
          <a:blip r:embed="rId5">
            <a:extLst/>
          </a:blip>
          <a:stretch>
            <a:fillRect/>
          </a:stretch>
        </p:blipFill>
        <p:spPr>
          <a:xfrm>
            <a:off x="6172200" y="4559300"/>
            <a:ext cx="1892300" cy="372153"/>
          </a:xfrm>
          <a:prstGeom prst="rect">
            <a:avLst/>
          </a:prstGeom>
          <a:ln w="12700">
            <a:miter lim="400000"/>
          </a:ln>
        </p:spPr>
      </p:pic>
      <p:pic>
        <p:nvPicPr>
          <p:cNvPr id="277" name="1194983908254897104switch_hp_nicolas_c_.svg.med.png"/>
          <p:cNvPicPr/>
          <p:nvPr/>
        </p:nvPicPr>
        <p:blipFill>
          <a:blip r:embed="rId5">
            <a:extLst/>
          </a:blip>
          <a:stretch>
            <a:fillRect/>
          </a:stretch>
        </p:blipFill>
        <p:spPr>
          <a:xfrm>
            <a:off x="7175500" y="5918200"/>
            <a:ext cx="1892300" cy="372153"/>
          </a:xfrm>
          <a:prstGeom prst="rect">
            <a:avLst/>
          </a:prstGeom>
          <a:ln w="12700">
            <a:miter lim="400000"/>
          </a:ln>
        </p:spPr>
      </p:pic>
      <p:pic>
        <p:nvPicPr>
          <p:cNvPr id="278" name="1194983908254897104switch_hp_nicolas_c_.svg.med.png"/>
          <p:cNvPicPr/>
          <p:nvPr/>
        </p:nvPicPr>
        <p:blipFill>
          <a:blip r:embed="rId5">
            <a:extLst/>
          </a:blip>
          <a:stretch>
            <a:fillRect/>
          </a:stretch>
        </p:blipFill>
        <p:spPr>
          <a:xfrm>
            <a:off x="8712200" y="3543300"/>
            <a:ext cx="1892300" cy="372153"/>
          </a:xfrm>
          <a:prstGeom prst="rect">
            <a:avLst/>
          </a:prstGeom>
          <a:ln w="12700">
            <a:miter lim="400000"/>
          </a:ln>
        </p:spPr>
      </p:pic>
      <p:sp>
        <p:nvSpPr>
          <p:cNvPr id="279" name="Shape 279"/>
          <p:cNvSpPr/>
          <p:nvPr/>
        </p:nvSpPr>
        <p:spPr>
          <a:xfrm>
            <a:off x="1749063" y="2407534"/>
            <a:ext cx="699626" cy="128"/>
          </a:xfrm>
          <a:prstGeom prst="line">
            <a:avLst/>
          </a:prstGeom>
          <a:ln w="76200">
            <a:solidFill>
              <a:srgbClr val="FF40FF"/>
            </a:solidFill>
            <a:miter lim="400000"/>
          </a:ln>
        </p:spPr>
        <p:txBody>
          <a:bodyPr lIns="0" tIns="0" rIns="0" bIns="0"/>
          <a:lstStyle/>
          <a:p>
            <a:pPr lvl="0"/>
          </a:p>
        </p:txBody>
      </p:sp>
      <p:sp>
        <p:nvSpPr>
          <p:cNvPr id="280" name="Shape 280"/>
          <p:cNvSpPr/>
          <p:nvPr/>
        </p:nvSpPr>
        <p:spPr>
          <a:xfrm>
            <a:off x="1749063" y="3728334"/>
            <a:ext cx="699626" cy="128"/>
          </a:xfrm>
          <a:prstGeom prst="line">
            <a:avLst/>
          </a:prstGeom>
          <a:ln w="76200">
            <a:solidFill>
              <a:srgbClr val="FF40FF"/>
            </a:solidFill>
            <a:miter lim="400000"/>
          </a:ln>
        </p:spPr>
        <p:txBody>
          <a:bodyPr lIns="0" tIns="0" rIns="0" bIns="0"/>
          <a:lstStyle/>
          <a:p>
            <a:pPr lvl="0"/>
          </a:p>
        </p:txBody>
      </p:sp>
      <p:sp>
        <p:nvSpPr>
          <p:cNvPr id="281" name="Shape 281"/>
          <p:cNvSpPr/>
          <p:nvPr/>
        </p:nvSpPr>
        <p:spPr>
          <a:xfrm>
            <a:off x="1749063" y="5023734"/>
            <a:ext cx="699626" cy="128"/>
          </a:xfrm>
          <a:prstGeom prst="line">
            <a:avLst/>
          </a:prstGeom>
          <a:ln w="76200">
            <a:solidFill>
              <a:srgbClr val="FF40FF"/>
            </a:solidFill>
            <a:miter lim="400000"/>
          </a:ln>
        </p:spPr>
        <p:txBody>
          <a:bodyPr lIns="0" tIns="0" rIns="0" bIns="0"/>
          <a:lstStyle/>
          <a:p>
            <a:pPr lvl="0"/>
          </a:p>
        </p:txBody>
      </p:sp>
      <p:sp>
        <p:nvSpPr>
          <p:cNvPr id="282" name="Shape 282"/>
          <p:cNvSpPr/>
          <p:nvPr/>
        </p:nvSpPr>
        <p:spPr>
          <a:xfrm>
            <a:off x="2428111" y="3189468"/>
            <a:ext cx="541278" cy="5467"/>
          </a:xfrm>
          <a:prstGeom prst="line">
            <a:avLst/>
          </a:prstGeom>
          <a:ln w="76200">
            <a:solidFill>
              <a:srgbClr val="FF40FF"/>
            </a:solidFill>
            <a:miter lim="400000"/>
          </a:ln>
        </p:spPr>
        <p:txBody>
          <a:bodyPr lIns="0" tIns="0" rIns="0" bIns="0"/>
          <a:lstStyle/>
          <a:p>
            <a:pPr lvl="0"/>
          </a:p>
        </p:txBody>
      </p:sp>
      <p:sp>
        <p:nvSpPr>
          <p:cNvPr id="283" name="Shape 283"/>
          <p:cNvSpPr/>
          <p:nvPr/>
        </p:nvSpPr>
        <p:spPr>
          <a:xfrm>
            <a:off x="365633" y="6026150"/>
            <a:ext cx="22733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lvl="0">
              <a:defRPr sz="1800">
                <a:solidFill>
                  <a:srgbClr val="000000"/>
                </a:solidFill>
              </a:defRPr>
            </a:pPr>
            <a:r>
              <a:rPr sz="3600">
                <a:solidFill>
                  <a:srgbClr val="FF40FF"/>
                </a:solidFill>
              </a:rPr>
              <a:t>Local Area Network</a:t>
            </a:r>
          </a:p>
        </p:txBody>
      </p:sp>
      <p:sp>
        <p:nvSpPr>
          <p:cNvPr id="284" name="Shape 284"/>
          <p:cNvSpPr/>
          <p:nvPr/>
        </p:nvSpPr>
        <p:spPr>
          <a:xfrm>
            <a:off x="12125833" y="2330450"/>
            <a:ext cx="22733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Wide Area Network</a:t>
            </a:r>
          </a:p>
        </p:txBody>
      </p:sp>
      <p:sp>
        <p:nvSpPr>
          <p:cNvPr id="285" name="Shape 285"/>
          <p:cNvSpPr/>
          <p:nvPr/>
        </p:nvSpPr>
        <p:spPr>
          <a:xfrm>
            <a:off x="2491611" y="5450068"/>
            <a:ext cx="802512" cy="23151"/>
          </a:xfrm>
          <a:prstGeom prst="line">
            <a:avLst/>
          </a:prstGeom>
          <a:ln w="76200">
            <a:solidFill>
              <a:srgbClr val="FF40FF"/>
            </a:solidFill>
            <a:miter lim="400000"/>
          </a:ln>
        </p:spPr>
        <p:txBody>
          <a:bodyPr lIns="0" tIns="0" rIns="0" bIns="0"/>
          <a:lstStyle/>
          <a:p>
            <a:pPr lvl="0"/>
          </a:p>
        </p:txBody>
      </p:sp>
      <p:sp>
        <p:nvSpPr>
          <p:cNvPr id="286" name="Shape 286"/>
          <p:cNvSpPr/>
          <p:nvPr/>
        </p:nvSpPr>
        <p:spPr>
          <a:xfrm flipH="1">
            <a:off x="8539544" y="3971402"/>
            <a:ext cx="884821" cy="1872527"/>
          </a:xfrm>
          <a:prstGeom prst="line">
            <a:avLst/>
          </a:prstGeom>
          <a:ln w="76200">
            <a:solidFill>
              <a:srgbClr val="FFFB00"/>
            </a:solidFill>
            <a:miter lim="400000"/>
            <a:headEnd type="triangle"/>
            <a:tailEnd type="triangle"/>
          </a:ln>
        </p:spPr>
        <p:txBody>
          <a:bodyPr lIns="0" tIns="0" rIns="0" bIns="0"/>
          <a:lstStyle/>
          <a:p>
            <a:pPr lvl="0"/>
          </a:p>
        </p:txBody>
      </p:sp>
      <p:sp>
        <p:nvSpPr>
          <p:cNvPr id="287" name="Shape 287"/>
          <p:cNvSpPr/>
          <p:nvPr/>
        </p:nvSpPr>
        <p:spPr>
          <a:xfrm flipH="1" flipV="1">
            <a:off x="5123726" y="5411806"/>
            <a:ext cx="2242918" cy="596741"/>
          </a:xfrm>
          <a:prstGeom prst="line">
            <a:avLst/>
          </a:prstGeom>
          <a:ln w="76200">
            <a:solidFill>
              <a:srgbClr val="FFFB00"/>
            </a:solidFill>
            <a:miter lim="400000"/>
            <a:headEnd type="triangle"/>
            <a:tailEnd type="triangle"/>
          </a:ln>
        </p:spPr>
        <p:txBody>
          <a:bodyPr lIns="0" tIns="0" rIns="0" bIns="0"/>
          <a:lstStyle/>
          <a:p>
            <a:pPr lvl="0"/>
          </a:p>
        </p:txBody>
      </p:sp>
      <p:sp>
        <p:nvSpPr>
          <p:cNvPr id="288" name="Shape 288"/>
          <p:cNvSpPr/>
          <p:nvPr/>
        </p:nvSpPr>
        <p:spPr>
          <a:xfrm flipH="1">
            <a:off x="5185458" y="4815068"/>
            <a:ext cx="967130" cy="370391"/>
          </a:xfrm>
          <a:prstGeom prst="line">
            <a:avLst/>
          </a:prstGeom>
          <a:ln w="76200">
            <a:solidFill>
              <a:srgbClr val="FFFB00"/>
            </a:solidFill>
            <a:miter lim="400000"/>
            <a:headEnd type="triangle"/>
            <a:tailEnd type="triangle"/>
          </a:ln>
        </p:spPr>
        <p:txBody>
          <a:bodyPr lIns="0" tIns="0" rIns="0" bIns="0"/>
          <a:lstStyle/>
          <a:p>
            <a:pPr lvl="0"/>
          </a:p>
        </p:txBody>
      </p:sp>
      <p:pic>
        <p:nvPicPr>
          <p:cNvPr id="289" name="1194983908254897104switch_hp_nicolas_c_.svg.med.png"/>
          <p:cNvPicPr/>
          <p:nvPr/>
        </p:nvPicPr>
        <p:blipFill>
          <a:blip r:embed="rId5">
            <a:extLst/>
          </a:blip>
          <a:stretch>
            <a:fillRect/>
          </a:stretch>
        </p:blipFill>
        <p:spPr>
          <a:xfrm>
            <a:off x="11112500" y="4940300"/>
            <a:ext cx="1892300" cy="372153"/>
          </a:xfrm>
          <a:prstGeom prst="rect">
            <a:avLst/>
          </a:prstGeom>
          <a:ln w="12700">
            <a:miter lim="400000"/>
          </a:ln>
        </p:spPr>
      </p:pic>
      <p:sp>
        <p:nvSpPr>
          <p:cNvPr id="290" name="Shape 290"/>
          <p:cNvSpPr/>
          <p:nvPr/>
        </p:nvSpPr>
        <p:spPr>
          <a:xfrm>
            <a:off x="12449215" y="5288344"/>
            <a:ext cx="1" cy="514431"/>
          </a:xfrm>
          <a:prstGeom prst="line">
            <a:avLst/>
          </a:prstGeom>
          <a:ln w="76200">
            <a:solidFill>
              <a:srgbClr val="FF40FF"/>
            </a:solidFill>
            <a:miter lim="400000"/>
          </a:ln>
        </p:spPr>
        <p:txBody>
          <a:bodyPr lIns="0" tIns="0" rIns="0" bIns="0"/>
          <a:lstStyle/>
          <a:p>
            <a:pPr lvl="0"/>
          </a:p>
        </p:txBody>
      </p:sp>
      <p:sp>
        <p:nvSpPr>
          <p:cNvPr id="291" name="Shape 291"/>
          <p:cNvSpPr/>
          <p:nvPr/>
        </p:nvSpPr>
        <p:spPr>
          <a:xfrm>
            <a:off x="11440931" y="5802774"/>
            <a:ext cx="2880809" cy="20582"/>
          </a:xfrm>
          <a:prstGeom prst="line">
            <a:avLst/>
          </a:prstGeom>
          <a:ln w="76200">
            <a:solidFill>
              <a:srgbClr val="FF40FF"/>
            </a:solidFill>
            <a:miter lim="400000"/>
          </a:ln>
        </p:spPr>
        <p:txBody>
          <a:bodyPr lIns="0" tIns="0" rIns="0" bIns="0"/>
          <a:lstStyle/>
          <a:p>
            <a:pPr lvl="0"/>
          </a:p>
        </p:txBody>
      </p:sp>
      <p:sp>
        <p:nvSpPr>
          <p:cNvPr id="292" name="Shape 292"/>
          <p:cNvSpPr/>
          <p:nvPr/>
        </p:nvSpPr>
        <p:spPr>
          <a:xfrm flipH="1">
            <a:off x="9156860" y="5185458"/>
            <a:ext cx="1975414" cy="823089"/>
          </a:xfrm>
          <a:prstGeom prst="line">
            <a:avLst/>
          </a:prstGeom>
          <a:ln w="76200">
            <a:solidFill>
              <a:srgbClr val="FFFB00"/>
            </a:solidFill>
            <a:miter lim="400000"/>
            <a:headEnd type="triangle"/>
            <a:tailEnd type="triangle"/>
          </a:ln>
        </p:spPr>
        <p:txBody>
          <a:bodyPr lIns="0" tIns="0" rIns="0" bIns="0"/>
          <a:lstStyle/>
          <a:p>
            <a:pPr lvl="0"/>
          </a:p>
        </p:txBody>
      </p:sp>
      <p:sp>
        <p:nvSpPr>
          <p:cNvPr id="293" name="Shape 293"/>
          <p:cNvSpPr/>
          <p:nvPr/>
        </p:nvSpPr>
        <p:spPr>
          <a:xfrm flipH="1" flipV="1">
            <a:off x="7983959" y="4732759"/>
            <a:ext cx="3251201" cy="267505"/>
          </a:xfrm>
          <a:prstGeom prst="line">
            <a:avLst/>
          </a:prstGeom>
          <a:ln w="76200">
            <a:solidFill>
              <a:srgbClr val="FFFB00"/>
            </a:solidFill>
            <a:miter lim="400000"/>
            <a:headEnd type="triangle"/>
            <a:tailEnd type="triangle"/>
          </a:ln>
        </p:spPr>
        <p:txBody>
          <a:bodyPr lIns="0" tIns="0" rIns="0" bIns="0"/>
          <a:lstStyle/>
          <a:p>
            <a:pPr lvl="0"/>
          </a:p>
        </p:txBody>
      </p:sp>
      <p:sp>
        <p:nvSpPr>
          <p:cNvPr id="294" name="Shape 294"/>
          <p:cNvSpPr/>
          <p:nvPr/>
        </p:nvSpPr>
        <p:spPr>
          <a:xfrm flipH="1" flipV="1">
            <a:off x="10514956" y="3827362"/>
            <a:ext cx="925977" cy="925975"/>
          </a:xfrm>
          <a:prstGeom prst="line">
            <a:avLst/>
          </a:prstGeom>
          <a:ln w="76200">
            <a:solidFill>
              <a:srgbClr val="FFFB00"/>
            </a:solidFill>
            <a:miter lim="400000"/>
            <a:headEnd type="triangle"/>
            <a:tailEnd type="triangle"/>
          </a:ln>
        </p:spPr>
        <p:txBody>
          <a:bodyPr lIns="0" tIns="0" rIns="0" bIns="0"/>
          <a:lstStyle/>
          <a:p>
            <a:pPr lvl="0"/>
          </a:p>
        </p:txBody>
      </p:sp>
      <p:sp>
        <p:nvSpPr>
          <p:cNvPr id="295" name="Shape 295"/>
          <p:cNvSpPr/>
          <p:nvPr/>
        </p:nvSpPr>
        <p:spPr>
          <a:xfrm flipH="1">
            <a:off x="5679310" y="6317205"/>
            <a:ext cx="1790220" cy="823090"/>
          </a:xfrm>
          <a:prstGeom prst="line">
            <a:avLst/>
          </a:prstGeom>
          <a:ln w="76200">
            <a:solidFill>
              <a:srgbClr val="FF9300"/>
            </a:solidFill>
            <a:miter lim="400000"/>
          </a:ln>
        </p:spPr>
        <p:txBody>
          <a:bodyPr lIns="0" tIns="0" rIns="0" bIns="0"/>
          <a:lstStyle/>
          <a:p>
            <a:pPr lvl="0"/>
          </a:p>
        </p:txBody>
      </p:sp>
      <p:sp>
        <p:nvSpPr>
          <p:cNvPr id="296" name="Shape 296"/>
          <p:cNvSpPr/>
          <p:nvPr/>
        </p:nvSpPr>
        <p:spPr>
          <a:xfrm flipH="1">
            <a:off x="7366643" y="6337782"/>
            <a:ext cx="493854" cy="1584447"/>
          </a:xfrm>
          <a:prstGeom prst="line">
            <a:avLst/>
          </a:prstGeom>
          <a:ln w="76200">
            <a:solidFill>
              <a:srgbClr val="FF9300"/>
            </a:solidFill>
            <a:miter lim="400000"/>
          </a:ln>
        </p:spPr>
        <p:txBody>
          <a:bodyPr lIns="0" tIns="0" rIns="0" bIns="0"/>
          <a:lstStyle/>
          <a:p>
            <a:pPr lvl="0"/>
          </a:p>
        </p:txBody>
      </p:sp>
      <p:sp>
        <p:nvSpPr>
          <p:cNvPr id="297" name="Shape 297"/>
          <p:cNvSpPr/>
          <p:nvPr/>
        </p:nvSpPr>
        <p:spPr>
          <a:xfrm>
            <a:off x="8036433" y="6381750"/>
            <a:ext cx="22733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46100">
              <a:defRPr sz="1800"/>
            </a:pPr>
            <a:r>
              <a:rPr sz="3600">
                <a:solidFill>
                  <a:srgbClr val="FF9300"/>
                </a:solidFill>
                <a:latin typeface="+mn-lt"/>
                <a:ea typeface="+mn-ea"/>
                <a:cs typeface="+mn-cs"/>
                <a:sym typeface="Gill Sans"/>
              </a:rPr>
              <a:t>Cable or</a:t>
            </a:r>
            <a:endParaRPr sz="3600">
              <a:solidFill>
                <a:srgbClr val="FF9300"/>
              </a:solidFill>
              <a:latin typeface="+mn-lt"/>
              <a:ea typeface="+mn-ea"/>
              <a:cs typeface="+mn-cs"/>
              <a:sym typeface="Gill Sans"/>
            </a:endParaRPr>
          </a:p>
          <a:p>
            <a:pPr lvl="0" algn="ctr" defTabSz="546100">
              <a:defRPr sz="1800"/>
            </a:pPr>
            <a:r>
              <a:rPr sz="3600">
                <a:solidFill>
                  <a:srgbClr val="FF9300"/>
                </a:solidFill>
                <a:latin typeface="+mn-lt"/>
                <a:ea typeface="+mn-ea"/>
                <a:cs typeface="+mn-cs"/>
                <a:sym typeface="Gill Sans"/>
              </a:rPr>
              <a:t>DSL</a:t>
            </a:r>
          </a:p>
        </p:txBody>
      </p:sp>
      <p:sp>
        <p:nvSpPr>
          <p:cNvPr id="298" name="Shape 298"/>
          <p:cNvSpPr/>
          <p:nvPr/>
        </p:nvSpPr>
        <p:spPr>
          <a:xfrm>
            <a:off x="9344533" y="2108200"/>
            <a:ext cx="2273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Router</a:t>
            </a:r>
          </a:p>
        </p:txBody>
      </p:sp>
      <p:sp>
        <p:nvSpPr>
          <p:cNvPr id="299" name="Shape 299"/>
          <p:cNvSpPr/>
          <p:nvPr/>
        </p:nvSpPr>
        <p:spPr>
          <a:xfrm flipH="1">
            <a:off x="10144566" y="2633883"/>
            <a:ext cx="308660" cy="699626"/>
          </a:xfrm>
          <a:prstGeom prst="line">
            <a:avLst/>
          </a:prstGeom>
          <a:ln w="76200">
            <a:solidFill>
              <a:srgbClr val="FFFFFF"/>
            </a:solidFill>
            <a:miter lim="400000"/>
            <a:tailEnd type="triangle"/>
          </a:ln>
        </p:spPr>
        <p:txBody>
          <a:bodyPr lIns="0" tIns="0" rIns="0" bIns="0"/>
          <a:lstStyle/>
          <a:p>
            <a:pPr lvl="0"/>
          </a:p>
        </p:txBody>
      </p:sp>
      <p:sp>
        <p:nvSpPr>
          <p:cNvPr id="300" name="Shape 300"/>
          <p:cNvSpPr/>
          <p:nvPr/>
        </p:nvSpPr>
        <p:spPr>
          <a:xfrm>
            <a:off x="8885770" y="8483600"/>
            <a:ext cx="676486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600">
                <a:solidFill>
                  <a:srgbClr val="00F900"/>
                </a:solidFill>
                <a:latin typeface="+mn-lt"/>
                <a:ea typeface="+mn-ea"/>
                <a:cs typeface="+mn-cs"/>
                <a:sym typeface="Gill Sans"/>
              </a:rPr>
              <a:t>Clipart: </a:t>
            </a:r>
            <a:r>
              <a:rPr sz="2500">
                <a:solidFill>
                  <a:srgbClr val="00F900"/>
                </a:solidFill>
                <a:latin typeface="+mn-lt"/>
                <a:ea typeface="+mn-ea"/>
                <a:cs typeface="+mn-cs"/>
                <a:sym typeface="Gill Sans"/>
                <a:hlinkClick r:id="rId6" invalidUrl="" action="" tgtFrame="" tooltip="" history="1" highlightClick="0" endSnd="0"/>
              </a:rPr>
              <a:t>http://www.clker.com/search/networksym/1</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Shape 304"/>
          <p:cNvSpPr/>
          <p:nvPr>
            <p:ph type="title"/>
          </p:nvPr>
        </p:nvSpPr>
        <p:spPr>
          <a:xfrm>
            <a:off x="1155700" y="241300"/>
            <a:ext cx="13931900" cy="1752600"/>
          </a:xfrm>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Shared Networks</a:t>
            </a:r>
          </a:p>
        </p:txBody>
      </p:sp>
      <p:sp>
        <p:nvSpPr>
          <p:cNvPr id="305" name="Shape 305"/>
          <p:cNvSpPr/>
          <p:nvPr>
            <p:ph type="body" idx="1"/>
          </p:nvPr>
        </p:nvSpPr>
        <p:spPr>
          <a:xfrm>
            <a:off x="1155700" y="1866900"/>
            <a:ext cx="6908800" cy="6438900"/>
          </a:xfrm>
          <a:prstGeom prst="rect">
            <a:avLst/>
          </a:prstGeom>
        </p:spPr>
        <p:txBody>
          <a:bodyPr/>
          <a:lstStyle/>
          <a:p>
            <a:pPr lvl="0">
              <a:defRPr sz="1800">
                <a:solidFill>
                  <a:srgbClr val="000000"/>
                </a:solidFill>
              </a:defRPr>
            </a:pPr>
            <a:r>
              <a:rPr sz="3600">
                <a:solidFill>
                  <a:srgbClr val="FFFFFF"/>
                </a:solidFill>
              </a:rPr>
              <a:t>In order to keep cost low and the connections short geographically - data would be forwarded through several routers.</a:t>
            </a:r>
            <a:endParaRPr sz="3600">
              <a:solidFill>
                <a:srgbClr val="FFFFFF"/>
              </a:solidFill>
            </a:endParaRPr>
          </a:p>
          <a:p>
            <a:pPr lvl="0">
              <a:defRPr sz="1800">
                <a:solidFill>
                  <a:srgbClr val="000000"/>
                </a:solidFill>
              </a:defRPr>
            </a:pPr>
            <a:r>
              <a:rPr sz="3600">
                <a:solidFill>
                  <a:srgbClr val="FFFFFF"/>
                </a:solidFill>
              </a:rPr>
              <a:t>Getting across the country usually takes about 10 “hops”</a:t>
            </a:r>
            <a:endParaRPr sz="3600">
              <a:solidFill>
                <a:srgbClr val="FFFFFF"/>
              </a:solidFill>
            </a:endParaRPr>
          </a:p>
          <a:p>
            <a:pPr lvl="0">
              <a:defRPr sz="1800">
                <a:solidFill>
                  <a:srgbClr val="000000"/>
                </a:solidFill>
              </a:defRPr>
            </a:pPr>
            <a:r>
              <a:rPr sz="3600">
                <a:solidFill>
                  <a:srgbClr val="FFFFFF"/>
                </a:solidFill>
              </a:rPr>
              <a:t>Network designers continually add and remove links to “tune” their networks</a:t>
            </a:r>
          </a:p>
        </p:txBody>
      </p:sp>
      <p:pic>
        <p:nvPicPr>
          <p:cNvPr id="306" name="network-routers.jpg"/>
          <p:cNvPicPr/>
          <p:nvPr/>
        </p:nvPicPr>
        <p:blipFill>
          <a:blip r:embed="rId3">
            <a:extLst/>
          </a:blip>
          <a:stretch>
            <a:fillRect/>
          </a:stretch>
        </p:blipFill>
        <p:spPr>
          <a:xfrm>
            <a:off x="9067800" y="3721100"/>
            <a:ext cx="5854700" cy="2108200"/>
          </a:xfrm>
          <a:prstGeom prst="rect">
            <a:avLst/>
          </a:prstGeom>
          <a:ln w="12700">
            <a:miter lim="400000"/>
          </a:ln>
        </p:spPr>
      </p:pic>
      <p:sp>
        <p:nvSpPr>
          <p:cNvPr id="307" name="Shape 307"/>
          <p:cNvSpPr/>
          <p:nvPr/>
        </p:nvSpPr>
        <p:spPr>
          <a:xfrm>
            <a:off x="9064724" y="6711950"/>
            <a:ext cx="5854701"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546100">
              <a:defRPr sz="1800"/>
            </a:pPr>
            <a:r>
              <a:rPr sz="2500">
                <a:solidFill>
                  <a:srgbClr val="00F900"/>
                </a:solidFill>
                <a:latin typeface="+mn-lt"/>
                <a:ea typeface="+mn-ea"/>
                <a:cs typeface="+mn-cs"/>
                <a:sym typeface="Gill Sans"/>
              </a:rPr>
              <a:t>Source: </a:t>
            </a:r>
            <a:r>
              <a:rPr sz="2500" u="sng">
                <a:solidFill>
                  <a:srgbClr val="00F900"/>
                </a:solidFill>
                <a:latin typeface="+mn-lt"/>
                <a:ea typeface="+mn-ea"/>
                <a:cs typeface="+mn-cs"/>
                <a:sym typeface="Gill Sans"/>
                <a:hlinkClick r:id="rId4" invalidUrl="" action="" tgtFrame="" tooltip="" history="1" highlightClick="0" endSnd="0"/>
              </a:rPr>
              <a:t>http://en.wikipedia.org/wiki/Internet_Protocol_Suite</a:t>
            </a:r>
            <a:r>
              <a:rPr sz="2500">
                <a:solidFill>
                  <a:srgbClr val="00F900"/>
                </a:solidFill>
                <a:latin typeface="+mn-lt"/>
                <a:ea typeface="+mn-ea"/>
                <a:cs typeface="+mn-cs"/>
                <a:sym typeface="Gill Sans"/>
              </a:rPr>
              <a:t> </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Shape 311"/>
          <p:cNvSpPr/>
          <p:nvPr>
            <p:ph type="title"/>
          </p:nvPr>
        </p:nvSpPr>
        <p:spPr>
          <a:xfrm>
            <a:off x="1155700" y="241300"/>
            <a:ext cx="8432800" cy="22987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Layered Network Model</a:t>
            </a:r>
          </a:p>
        </p:txBody>
      </p:sp>
      <p:sp>
        <p:nvSpPr>
          <p:cNvPr id="312" name="Shape 312"/>
          <p:cNvSpPr/>
          <p:nvPr>
            <p:ph type="body" idx="1"/>
          </p:nvPr>
        </p:nvSpPr>
        <p:spPr>
          <a:xfrm>
            <a:off x="1155700" y="2603500"/>
            <a:ext cx="7594600" cy="5702300"/>
          </a:xfrm>
          <a:prstGeom prst="rect">
            <a:avLst/>
          </a:prstGeom>
        </p:spPr>
        <p:txBody>
          <a:bodyPr/>
          <a:lstStyle/>
          <a:p>
            <a:pPr lvl="0">
              <a:defRPr sz="1800">
                <a:solidFill>
                  <a:srgbClr val="000000"/>
                </a:solidFill>
              </a:defRPr>
            </a:pPr>
            <a:r>
              <a:rPr sz="3600">
                <a:solidFill>
                  <a:srgbClr val="FFFFFF"/>
                </a:solidFill>
              </a:rPr>
              <a:t>A </a:t>
            </a:r>
            <a:r>
              <a:rPr sz="3600">
                <a:solidFill>
                  <a:srgbClr val="FF40FF"/>
                </a:solidFill>
              </a:rPr>
              <a:t>layered</a:t>
            </a:r>
            <a:r>
              <a:rPr sz="3600">
                <a:solidFill>
                  <a:srgbClr val="FFFFFF"/>
                </a:solidFill>
              </a:rPr>
              <a:t> approach allows the problem of designing a network to be broken into more manageable sub problems</a:t>
            </a:r>
            <a:endParaRPr sz="3600">
              <a:solidFill>
                <a:srgbClr val="FFFFFF"/>
              </a:solidFill>
            </a:endParaRPr>
          </a:p>
          <a:p>
            <a:pPr lvl="0">
              <a:defRPr sz="1800">
                <a:solidFill>
                  <a:srgbClr val="000000"/>
                </a:solidFill>
              </a:defRPr>
            </a:pPr>
            <a:r>
              <a:rPr sz="3600">
                <a:solidFill>
                  <a:srgbClr val="FFFFFF"/>
                </a:solidFill>
              </a:rPr>
              <a:t>Best-known model:  </a:t>
            </a:r>
            <a:r>
              <a:rPr sz="3600">
                <a:solidFill>
                  <a:srgbClr val="FF9300"/>
                </a:solidFill>
              </a:rPr>
              <a:t>TCP/IP</a:t>
            </a:r>
            <a:r>
              <a:rPr sz="3600">
                <a:solidFill>
                  <a:srgbClr val="FFFFFF"/>
                </a:solidFill>
              </a:rPr>
              <a:t>—the “Internet Protocol Suite”</a:t>
            </a:r>
            <a:endParaRPr sz="3600">
              <a:solidFill>
                <a:srgbClr val="FFFFFF"/>
              </a:solidFill>
            </a:endParaRPr>
          </a:p>
          <a:p>
            <a:pPr lvl="0">
              <a:defRPr sz="1800">
                <a:solidFill>
                  <a:srgbClr val="000000"/>
                </a:solidFill>
              </a:defRPr>
            </a:pPr>
            <a:r>
              <a:rPr sz="3600">
                <a:solidFill>
                  <a:srgbClr val="FFFFFF"/>
                </a:solidFill>
              </a:rPr>
              <a:t>There was also a 7 layer </a:t>
            </a:r>
            <a:r>
              <a:rPr sz="3600">
                <a:solidFill>
                  <a:srgbClr val="FFFB00"/>
                </a:solidFill>
              </a:rPr>
              <a:t>OSI</a:t>
            </a:r>
            <a:r>
              <a:rPr sz="3600">
                <a:solidFill>
                  <a:srgbClr val="FFFFFF"/>
                </a:solidFill>
              </a:rPr>
              <a:t>:  Open System Interconnection Model</a:t>
            </a:r>
          </a:p>
        </p:txBody>
      </p:sp>
      <p:sp>
        <p:nvSpPr>
          <p:cNvPr id="313" name="Shape 313"/>
          <p:cNvSpPr/>
          <p:nvPr/>
        </p:nvSpPr>
        <p:spPr>
          <a:xfrm>
            <a:off x="10477500" y="13081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Application Layer</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Web, E-Mail, File Transfer</a:t>
            </a:r>
          </a:p>
        </p:txBody>
      </p:sp>
      <p:sp>
        <p:nvSpPr>
          <p:cNvPr id="314" name="Shape 314"/>
          <p:cNvSpPr/>
          <p:nvPr/>
        </p:nvSpPr>
        <p:spPr>
          <a:xfrm>
            <a:off x="10477500" y="30353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Transport Layer (TCP)</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Reliable Connections</a:t>
            </a:r>
          </a:p>
        </p:txBody>
      </p:sp>
      <p:sp>
        <p:nvSpPr>
          <p:cNvPr id="315" name="Shape 315"/>
          <p:cNvSpPr/>
          <p:nvPr/>
        </p:nvSpPr>
        <p:spPr>
          <a:xfrm>
            <a:off x="10477500" y="47498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Internetwork Layer (IP)</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Simple, Unreliable</a:t>
            </a:r>
          </a:p>
        </p:txBody>
      </p:sp>
      <p:sp>
        <p:nvSpPr>
          <p:cNvPr id="316" name="Shape 316"/>
          <p:cNvSpPr/>
          <p:nvPr/>
        </p:nvSpPr>
        <p:spPr>
          <a:xfrm>
            <a:off x="10477500" y="64389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Link Layer (Ethernet, WiFi)</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Physical Connections</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Internet Standards</a:t>
            </a:r>
          </a:p>
        </p:txBody>
      </p:sp>
      <p:sp>
        <p:nvSpPr>
          <p:cNvPr id="321" name="Shape 321"/>
          <p:cNvSpPr/>
          <p:nvPr>
            <p:ph type="body" idx="1"/>
          </p:nvPr>
        </p:nvSpPr>
        <p:spPr>
          <a:xfrm>
            <a:off x="1155700" y="2603500"/>
            <a:ext cx="7734300" cy="5702300"/>
          </a:xfrm>
          <a:prstGeom prst="rect">
            <a:avLst/>
          </a:prstGeom>
        </p:spPr>
        <p:txBody>
          <a:bodyPr/>
          <a:lstStyle/>
          <a:p>
            <a:pPr lvl="0">
              <a:defRPr sz="1800">
                <a:solidFill>
                  <a:srgbClr val="000000"/>
                </a:solidFill>
              </a:defRPr>
            </a:pPr>
            <a:r>
              <a:rPr sz="3600">
                <a:solidFill>
                  <a:srgbClr val="FFFFFF"/>
                </a:solidFill>
              </a:rPr>
              <a:t>The standards for all of the Internet protocols (inner workings) are developed by an organization</a:t>
            </a:r>
            <a:endParaRPr sz="3600">
              <a:solidFill>
                <a:srgbClr val="FFFFFF"/>
              </a:solidFill>
            </a:endParaRPr>
          </a:p>
          <a:p>
            <a:pPr lvl="0">
              <a:defRPr sz="1800">
                <a:solidFill>
                  <a:srgbClr val="000000"/>
                </a:solidFill>
              </a:defRPr>
            </a:pPr>
            <a:r>
              <a:rPr sz="3600">
                <a:solidFill>
                  <a:srgbClr val="FFFFFF"/>
                </a:solidFill>
              </a:rPr>
              <a:t>Internet Engineering Task Force (IETF)</a:t>
            </a:r>
            <a:endParaRPr sz="3600">
              <a:solidFill>
                <a:srgbClr val="FFFFFF"/>
              </a:solidFill>
            </a:endParaRPr>
          </a:p>
          <a:p>
            <a:pPr lvl="0">
              <a:defRPr sz="1800">
                <a:solidFill>
                  <a:srgbClr val="000000"/>
                </a:solidFill>
              </a:defRPr>
            </a:pPr>
            <a:r>
              <a:rPr sz="3600">
                <a:solidFill>
                  <a:srgbClr val="FFFFFF"/>
                </a:solidFill>
              </a:rPr>
              <a:t>www.ietf.org</a:t>
            </a:r>
            <a:endParaRPr sz="3600">
              <a:solidFill>
                <a:srgbClr val="FFFFFF"/>
              </a:solidFill>
            </a:endParaRPr>
          </a:p>
          <a:p>
            <a:pPr lvl="0">
              <a:defRPr sz="1800">
                <a:solidFill>
                  <a:srgbClr val="000000"/>
                </a:solidFill>
              </a:defRPr>
            </a:pPr>
            <a:r>
              <a:rPr sz="3600">
                <a:solidFill>
                  <a:srgbClr val="FFFFFF"/>
                </a:solidFill>
              </a:rPr>
              <a:t>Standards are called “RFCs” - “Request for Comments”</a:t>
            </a:r>
          </a:p>
        </p:txBody>
      </p:sp>
      <p:sp>
        <p:nvSpPr>
          <p:cNvPr id="322" name="Shape 322"/>
          <p:cNvSpPr/>
          <p:nvPr/>
        </p:nvSpPr>
        <p:spPr>
          <a:xfrm>
            <a:off x="8948653" y="7315200"/>
            <a:ext cx="5201587" cy="469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500">
                <a:solidFill>
                  <a:srgbClr val="FFFFFF"/>
                </a:solidFill>
                <a:latin typeface="+mn-lt"/>
                <a:ea typeface="+mn-ea"/>
                <a:cs typeface="+mn-cs"/>
                <a:sym typeface="Gill Sans"/>
              </a:rPr>
              <a:t>Source: </a:t>
            </a:r>
            <a:r>
              <a:rPr sz="2500" u="sng">
                <a:solidFill>
                  <a:srgbClr val="FFFFFF"/>
                </a:solidFill>
                <a:latin typeface="+mn-lt"/>
                <a:ea typeface="+mn-ea"/>
                <a:cs typeface="+mn-cs"/>
                <a:sym typeface="Gill Sans"/>
                <a:hlinkClick r:id="rId3" invalidUrl="" action="" tgtFrame="" tooltip="" history="1" highlightClick="0" endSnd="0"/>
              </a:rPr>
              <a:t>http://tools.ietf.org/html/rfc791</a:t>
            </a:r>
            <a:r>
              <a:rPr sz="2500">
                <a:solidFill>
                  <a:srgbClr val="FFFFFF"/>
                </a:solidFill>
                <a:latin typeface="+mn-lt"/>
                <a:ea typeface="+mn-ea"/>
                <a:cs typeface="+mn-cs"/>
                <a:sym typeface="Gill Sans"/>
              </a:rPr>
              <a:t> </a:t>
            </a:r>
          </a:p>
        </p:txBody>
      </p:sp>
      <p:pic>
        <p:nvPicPr>
          <p:cNvPr id="323" name="Snapshot 2008-10-01 17-15-48.jpg"/>
          <p:cNvPicPr/>
          <p:nvPr/>
        </p:nvPicPr>
        <p:blipFill>
          <a:blip r:embed="rId4">
            <a:extLst/>
          </a:blip>
          <a:stretch>
            <a:fillRect/>
          </a:stretch>
        </p:blipFill>
        <p:spPr>
          <a:xfrm>
            <a:off x="8953500" y="2794000"/>
            <a:ext cx="6578600" cy="2531108"/>
          </a:xfrm>
          <a:prstGeom prst="rect">
            <a:avLst/>
          </a:prstGeom>
          <a:ln w="12700">
            <a:miter lim="400000"/>
          </a:ln>
        </p:spPr>
      </p:pic>
      <p:pic>
        <p:nvPicPr>
          <p:cNvPr id="324" name="Snapshot 2008-10-01 17-16-35.jpg"/>
          <p:cNvPicPr/>
          <p:nvPr/>
        </p:nvPicPr>
        <p:blipFill>
          <a:blip r:embed="rId5">
            <a:extLst/>
          </a:blip>
          <a:stretch>
            <a:fillRect/>
          </a:stretch>
        </p:blipFill>
        <p:spPr>
          <a:xfrm>
            <a:off x="8947035" y="5829300"/>
            <a:ext cx="6585066" cy="1231900"/>
          </a:xfrm>
          <a:prstGeom prst="rect">
            <a:avLst/>
          </a:prstGeom>
          <a:ln w="12700">
            <a:miter lim="400000"/>
          </a:ln>
        </p:spPr>
      </p:pic>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ph type="title"/>
          </p:nvPr>
        </p:nvSpPr>
        <p:spPr>
          <a:xfrm>
            <a:off x="1155700" y="241300"/>
            <a:ext cx="6997700" cy="22987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Layered Architecture</a:t>
            </a:r>
          </a:p>
        </p:txBody>
      </p:sp>
      <p:sp>
        <p:nvSpPr>
          <p:cNvPr id="329" name="Shape 329"/>
          <p:cNvSpPr/>
          <p:nvPr>
            <p:ph type="body" idx="1"/>
          </p:nvPr>
        </p:nvSpPr>
        <p:spPr>
          <a:xfrm>
            <a:off x="1155700" y="2603500"/>
            <a:ext cx="7543800" cy="5702300"/>
          </a:xfrm>
          <a:prstGeom prst="rect">
            <a:avLst/>
          </a:prstGeom>
        </p:spPr>
        <p:txBody>
          <a:bodyPr/>
          <a:lstStyle/>
          <a:p>
            <a:pPr lvl="0">
              <a:defRPr sz="1800">
                <a:solidFill>
                  <a:srgbClr val="000000"/>
                </a:solidFill>
              </a:defRPr>
            </a:pPr>
            <a:r>
              <a:rPr sz="3600">
                <a:solidFill>
                  <a:srgbClr val="FFFFFF"/>
                </a:solidFill>
              </a:rPr>
              <a:t>The Physical and Internet Layers are like trucks and trains - they haul stuff and get it to the right loading dock - it takes multiple steps</a:t>
            </a:r>
            <a:endParaRPr sz="3600">
              <a:solidFill>
                <a:srgbClr val="FFFFFF"/>
              </a:solidFill>
            </a:endParaRPr>
          </a:p>
          <a:p>
            <a:pPr lvl="0">
              <a:defRPr sz="1800">
                <a:solidFill>
                  <a:srgbClr val="000000"/>
                </a:solidFill>
              </a:defRPr>
            </a:pPr>
            <a:r>
              <a:rPr sz="3600">
                <a:solidFill>
                  <a:srgbClr val="FFFFFF"/>
                </a:solidFill>
              </a:rPr>
              <a:t>The Transport layer checks to see if the trucks made it and send the stuff again if necessary</a:t>
            </a:r>
          </a:p>
        </p:txBody>
      </p:sp>
      <p:pic>
        <p:nvPicPr>
          <p:cNvPr id="330" name="Snapshot 2008-09-30 12-32-52.jpg"/>
          <p:cNvPicPr/>
          <p:nvPr/>
        </p:nvPicPr>
        <p:blipFill>
          <a:blip r:embed="rId2">
            <a:extLst/>
          </a:blip>
          <a:stretch>
            <a:fillRect/>
          </a:stretch>
        </p:blipFill>
        <p:spPr>
          <a:xfrm>
            <a:off x="9067800" y="3441700"/>
            <a:ext cx="6007100" cy="4699000"/>
          </a:xfrm>
          <a:prstGeom prst="rect">
            <a:avLst/>
          </a:prstGeom>
          <a:ln w="12700">
            <a:miter lim="400000"/>
          </a:ln>
        </p:spPr>
      </p:pic>
      <p:sp>
        <p:nvSpPr>
          <p:cNvPr id="331" name="Shape 331"/>
          <p:cNvSpPr/>
          <p:nvPr/>
        </p:nvSpPr>
        <p:spPr>
          <a:xfrm>
            <a:off x="8117994" y="8477250"/>
            <a:ext cx="7925961"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500">
                <a:solidFill>
                  <a:srgbClr val="FFFB00"/>
                </a:solidFill>
                <a:latin typeface="+mn-lt"/>
                <a:ea typeface="+mn-ea"/>
                <a:cs typeface="+mn-cs"/>
                <a:sym typeface="Gill Sans"/>
              </a:rPr>
              <a:t>Source: </a:t>
            </a:r>
            <a:r>
              <a:rPr sz="2500">
                <a:solidFill>
                  <a:srgbClr val="FFFB00"/>
                </a:solidFill>
                <a:latin typeface="+mn-lt"/>
                <a:ea typeface="+mn-ea"/>
                <a:cs typeface="+mn-cs"/>
                <a:sym typeface="Gill Sans"/>
                <a:hlinkClick r:id="rId3" invalidUrl="" action="" tgtFrame="" tooltip="" history="1" highlightClick="0" endSnd="0"/>
              </a:rPr>
              <a:t>http://en.wikipedia.org/wiki/Internet_Protocol_Suite</a:t>
            </a:r>
            <a:r>
              <a:rPr sz="2800">
                <a:solidFill>
                  <a:srgbClr val="FFFB00"/>
                </a:solidFill>
                <a:latin typeface="+mn-lt"/>
                <a:ea typeface="+mn-ea"/>
                <a:cs typeface="+mn-cs"/>
                <a:sym typeface="Gill Sans"/>
              </a:rPr>
              <a:t> </a:t>
            </a:r>
          </a:p>
        </p:txBody>
      </p:sp>
      <p:pic>
        <p:nvPicPr>
          <p:cNvPr id="332" name="network-routers.jpg"/>
          <p:cNvPicPr/>
          <p:nvPr/>
        </p:nvPicPr>
        <p:blipFill>
          <a:blip r:embed="rId4">
            <a:extLst/>
          </a:blip>
          <a:stretch>
            <a:fillRect/>
          </a:stretch>
        </p:blipFill>
        <p:spPr>
          <a:xfrm>
            <a:off x="9144000" y="508000"/>
            <a:ext cx="5854700" cy="2108200"/>
          </a:xfrm>
          <a:prstGeom prst="rect">
            <a:avLst/>
          </a:prstGeom>
          <a:ln w="12700">
            <a:miter lim="400000"/>
          </a:ln>
        </p:spPr>
      </p:pic>
      <p:sp>
        <p:nvSpPr>
          <p:cNvPr id="333" name="Shape 333"/>
          <p:cNvSpPr/>
          <p:nvPr/>
        </p:nvSpPr>
        <p:spPr>
          <a:xfrm>
            <a:off x="114299" y="8661400"/>
            <a:ext cx="368302" cy="3683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5"/>
          </a:blipFill>
          <a:ln w="25400">
            <a:miter lim="400000"/>
          </a:ln>
        </p:spPr>
        <p:txBody>
          <a:bodyPr lIns="50800" tIns="50800" rIns="50800" bIns="5080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Shape 335"/>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Link Layer (aka Physical Layer)</a:t>
            </a:r>
          </a:p>
        </p:txBody>
      </p:sp>
      <p:sp>
        <p:nvSpPr>
          <p:cNvPr id="336" name="Shape 336"/>
          <p:cNvSpPr/>
          <p:nvPr>
            <p:ph type="body" idx="1"/>
          </p:nvPr>
        </p:nvSpPr>
        <p:spPr>
          <a:xfrm>
            <a:off x="1155700" y="2603500"/>
            <a:ext cx="7264400" cy="5702300"/>
          </a:xfrm>
          <a:prstGeom prst="rect">
            <a:avLst/>
          </a:prstGeom>
        </p:spPr>
        <p:txBody>
          <a:bodyPr/>
          <a:lstStyle/>
          <a:p>
            <a:pPr lvl="0">
              <a:defRPr sz="1800">
                <a:solidFill>
                  <a:srgbClr val="000000"/>
                </a:solidFill>
              </a:defRPr>
            </a:pPr>
            <a:r>
              <a:rPr sz="3600">
                <a:solidFill>
                  <a:srgbClr val="FFFFFF"/>
                </a:solidFill>
              </a:rPr>
              <a:t>As your data crosses the country may use a different physical medium for each “hop”</a:t>
            </a:r>
            <a:endParaRPr sz="3600">
              <a:solidFill>
                <a:srgbClr val="FFFFFF"/>
              </a:solidFill>
            </a:endParaRPr>
          </a:p>
          <a:p>
            <a:pPr lvl="0">
              <a:defRPr sz="1800">
                <a:solidFill>
                  <a:srgbClr val="000000"/>
                </a:solidFill>
              </a:defRPr>
            </a:pPr>
            <a:r>
              <a:rPr sz="3600">
                <a:solidFill>
                  <a:srgbClr val="FFFFFF"/>
                </a:solidFill>
              </a:rPr>
              <a:t>Wire, Wireless, Fiber Optic, etc.</a:t>
            </a:r>
            <a:endParaRPr sz="3600">
              <a:solidFill>
                <a:srgbClr val="FFFFFF"/>
              </a:solidFill>
            </a:endParaRPr>
          </a:p>
          <a:p>
            <a:pPr lvl="0">
              <a:defRPr sz="1800">
                <a:solidFill>
                  <a:srgbClr val="000000"/>
                </a:solidFill>
              </a:defRPr>
            </a:pPr>
            <a:r>
              <a:rPr sz="3600">
                <a:solidFill>
                  <a:srgbClr val="FFFFFF"/>
                </a:solidFill>
              </a:rPr>
              <a:t>The link is “one hop”  - Is it up or down?  Connected or not?</a:t>
            </a:r>
            <a:endParaRPr sz="3600">
              <a:solidFill>
                <a:srgbClr val="FFFFFF"/>
              </a:solidFill>
            </a:endParaRPr>
          </a:p>
          <a:p>
            <a:pPr lvl="0">
              <a:defRPr sz="1800">
                <a:solidFill>
                  <a:srgbClr val="000000"/>
                </a:solidFill>
              </a:defRPr>
            </a:pPr>
            <a:r>
              <a:rPr sz="3600">
                <a:solidFill>
                  <a:srgbClr val="FFFFFF"/>
                </a:solidFill>
              </a:rPr>
              <a:t>Very narrow focus - no view at all of the “whole Internet”</a:t>
            </a:r>
          </a:p>
        </p:txBody>
      </p:sp>
      <p:pic>
        <p:nvPicPr>
          <p:cNvPr id="337" name="Snapshot 2008-09-30 12-32-52.jpg"/>
          <p:cNvPicPr/>
          <p:nvPr/>
        </p:nvPicPr>
        <p:blipFill>
          <a:blip r:embed="rId2">
            <a:extLst/>
          </a:blip>
          <a:stretch>
            <a:fillRect/>
          </a:stretch>
        </p:blipFill>
        <p:spPr>
          <a:xfrm>
            <a:off x="9309100" y="2806700"/>
            <a:ext cx="6007100" cy="4699000"/>
          </a:xfrm>
          <a:prstGeom prst="rect">
            <a:avLst/>
          </a:prstGeom>
          <a:ln w="12700">
            <a:miter lim="400000"/>
          </a:ln>
        </p:spPr>
      </p:pic>
      <p:sp>
        <p:nvSpPr>
          <p:cNvPr id="338" name="Shape 338"/>
          <p:cNvSpPr/>
          <p:nvPr/>
        </p:nvSpPr>
        <p:spPr>
          <a:xfrm>
            <a:off x="9829800" y="5702300"/>
            <a:ext cx="1981200" cy="1701800"/>
          </a:xfrm>
          <a:prstGeom prst="rect">
            <a:avLst/>
          </a:prstGeom>
          <a:ln w="25400">
            <a:solidFill>
              <a:srgbClr val="00F900"/>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339" name="Shape 339"/>
          <p:cNvSpPr/>
          <p:nvPr/>
        </p:nvSpPr>
        <p:spPr>
          <a:xfrm>
            <a:off x="8257694" y="8566150"/>
            <a:ext cx="7925961"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500">
                <a:solidFill>
                  <a:srgbClr val="FFFFFF"/>
                </a:solidFill>
                <a:latin typeface="+mn-lt"/>
                <a:ea typeface="+mn-ea"/>
                <a:cs typeface="+mn-cs"/>
                <a:sym typeface="Gill Sans"/>
              </a:rPr>
              <a:t>Source: </a:t>
            </a:r>
            <a:r>
              <a:rPr sz="2500">
                <a:solidFill>
                  <a:srgbClr val="FFFFFF"/>
                </a:solidFill>
                <a:latin typeface="+mn-lt"/>
                <a:ea typeface="+mn-ea"/>
                <a:cs typeface="+mn-cs"/>
                <a:sym typeface="Gill Sans"/>
                <a:hlinkClick r:id="rId3" invalidUrl="" action="" tgtFrame="" tooltip="" history="1" highlightClick="0" endSnd="0"/>
              </a:rPr>
              <a:t>http://en.wikipedia.org/wiki/Internet_Protocol_Suite</a:t>
            </a:r>
            <a:r>
              <a:rPr sz="2800">
                <a:solidFill>
                  <a:srgbClr val="FFFFFF"/>
                </a:solidFill>
                <a:latin typeface="+mn-lt"/>
                <a:ea typeface="+mn-ea"/>
                <a:cs typeface="+mn-cs"/>
                <a:sym typeface="Gill Sans"/>
              </a:rPr>
              <a:t> </a:t>
            </a: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1" name="Shape 341"/>
          <p:cNvSpPr/>
          <p:nvPr>
            <p:ph type="title"/>
          </p:nvPr>
        </p:nvSpPr>
        <p:spPr>
          <a:prstGeom prst="rect">
            <a:avLst/>
          </a:prstGeom>
        </p:spPr>
        <p:txBody>
          <a:bodyPr/>
          <a:lstStyle>
            <a:lvl1pPr>
              <a:defRPr>
                <a:solidFill>
                  <a:srgbClr val="FF40FF"/>
                </a:solidFill>
              </a:defRPr>
            </a:lvl1pPr>
          </a:lstStyle>
          <a:p>
            <a:pPr lvl="0">
              <a:defRPr sz="1800">
                <a:solidFill>
                  <a:srgbClr val="000000"/>
                </a:solidFill>
              </a:defRPr>
            </a:pPr>
            <a:r>
              <a:rPr sz="7600">
                <a:solidFill>
                  <a:srgbClr val="FF40FF"/>
                </a:solidFill>
              </a:rPr>
              <a:t>Problems solved by the Link Layer</a:t>
            </a:r>
          </a:p>
        </p:txBody>
      </p:sp>
      <p:sp>
        <p:nvSpPr>
          <p:cNvPr id="342" name="Shape 342"/>
          <p:cNvSpPr/>
          <p:nvPr>
            <p:ph type="body" idx="1"/>
          </p:nvPr>
        </p:nvSpPr>
        <p:spPr>
          <a:xfrm>
            <a:off x="1155700" y="2603500"/>
            <a:ext cx="13931900" cy="6184900"/>
          </a:xfrm>
          <a:prstGeom prst="rect">
            <a:avLst/>
          </a:prstGeom>
        </p:spPr>
        <p:txBody>
          <a:bodyPr/>
          <a:lstStyle/>
          <a:p>
            <a:pPr lvl="0">
              <a:defRPr sz="1800">
                <a:solidFill>
                  <a:srgbClr val="000000"/>
                </a:solidFill>
              </a:defRPr>
            </a:pPr>
            <a:endParaRPr b="1" sz="3200">
              <a:solidFill>
                <a:srgbClr val="FFFFFF"/>
              </a:solidFill>
            </a:endParaRPr>
          </a:p>
          <a:p>
            <a:pPr lvl="0">
              <a:defRPr sz="1800">
                <a:solidFill>
                  <a:srgbClr val="000000"/>
                </a:solidFill>
              </a:defRPr>
            </a:pPr>
            <a:endParaRPr b="1" sz="3200">
              <a:solidFill>
                <a:srgbClr val="FFFFFF"/>
              </a:solidFill>
            </a:endParaRPr>
          </a:p>
          <a:p>
            <a:pPr lvl="0">
              <a:defRPr sz="1800">
                <a:solidFill>
                  <a:srgbClr val="000000"/>
                </a:solidFill>
              </a:defRPr>
            </a:pPr>
            <a:r>
              <a:rPr b="1" sz="3200">
                <a:solidFill>
                  <a:srgbClr val="FFFFFF"/>
                </a:solidFill>
              </a:rPr>
              <a:t>How does data get pushed onto a link?</a:t>
            </a:r>
            <a:endParaRPr b="1" sz="3200">
              <a:solidFill>
                <a:srgbClr val="FFFFFF"/>
              </a:solidFill>
            </a:endParaRPr>
          </a:p>
          <a:p>
            <a:pPr lvl="0">
              <a:defRPr sz="1800">
                <a:solidFill>
                  <a:srgbClr val="000000"/>
                </a:solidFill>
              </a:defRPr>
            </a:pPr>
            <a:r>
              <a:rPr b="1" sz="3200">
                <a:solidFill>
                  <a:srgbClr val="FFFFFF"/>
                </a:solidFill>
              </a:rPr>
              <a:t>How is the link shared?</a:t>
            </a:r>
            <a:endParaRPr b="1" sz="3200">
              <a:solidFill>
                <a:srgbClr val="FFFFFF"/>
              </a:solidFill>
            </a:endParaRPr>
          </a:p>
          <a:p>
            <a:pPr lvl="0">
              <a:defRPr sz="1800">
                <a:solidFill>
                  <a:srgbClr val="000000"/>
                </a:solidFill>
              </a:defRPr>
            </a:pPr>
            <a:endParaRPr b="1" sz="3200">
              <a:solidFill>
                <a:srgbClr val="FFFFFF"/>
              </a:solidFill>
            </a:endParaRPr>
          </a:p>
          <a:p>
            <a:pPr lvl="0">
              <a:defRPr sz="1800">
                <a:solidFill>
                  <a:srgbClr val="000000"/>
                </a:solidFill>
              </a:defRPr>
            </a:pPr>
            <a:endParaRPr b="1" sz="3200">
              <a:solidFill>
                <a:srgbClr val="FFFFFF"/>
              </a:solidFill>
            </a:endParaRPr>
          </a:p>
          <a:p>
            <a:pPr lvl="0">
              <a:defRPr sz="1800">
                <a:solidFill>
                  <a:srgbClr val="000000"/>
                </a:solidFill>
              </a:defRPr>
            </a:pPr>
            <a:r>
              <a:rPr b="1" sz="3200">
                <a:solidFill>
                  <a:srgbClr val="FFFFFF"/>
                </a:solidFill>
              </a:rPr>
              <a:t>Common Link Technologies</a:t>
            </a:r>
            <a:endParaRPr b="1" sz="3200">
              <a:solidFill>
                <a:srgbClr val="FFFFFF"/>
              </a:solidFill>
            </a:endParaRPr>
          </a:p>
          <a:p>
            <a:pPr lvl="1">
              <a:defRPr sz="1800">
                <a:solidFill>
                  <a:srgbClr val="000000"/>
                </a:solidFill>
              </a:defRPr>
            </a:pPr>
            <a:r>
              <a:rPr b="1" sz="3200">
                <a:solidFill>
                  <a:srgbClr val="FFFFFF"/>
                </a:solidFill>
              </a:rPr>
              <a:t>Ethernet</a:t>
            </a:r>
            <a:endParaRPr b="1" sz="3200">
              <a:solidFill>
                <a:srgbClr val="FFFFFF"/>
              </a:solidFill>
            </a:endParaRPr>
          </a:p>
          <a:p>
            <a:pPr lvl="1">
              <a:defRPr sz="1800">
                <a:solidFill>
                  <a:srgbClr val="000000"/>
                </a:solidFill>
              </a:defRPr>
            </a:pPr>
            <a:r>
              <a:rPr b="1" sz="3200">
                <a:solidFill>
                  <a:srgbClr val="FFFFFF"/>
                </a:solidFill>
              </a:rPr>
              <a:t>WiFi</a:t>
            </a:r>
            <a:endParaRPr b="1" sz="3200">
              <a:solidFill>
                <a:srgbClr val="FFFFFF"/>
              </a:solidFill>
            </a:endParaRPr>
          </a:p>
          <a:p>
            <a:pPr lvl="1">
              <a:defRPr sz="1800">
                <a:solidFill>
                  <a:srgbClr val="000000"/>
                </a:solidFill>
              </a:defRPr>
            </a:pPr>
            <a:r>
              <a:rPr b="1" sz="3200">
                <a:solidFill>
                  <a:srgbClr val="FFFFFF"/>
                </a:solidFill>
              </a:rPr>
              <a:t>Cable modem</a:t>
            </a:r>
            <a:endParaRPr b="1" sz="3200">
              <a:solidFill>
                <a:srgbClr val="FFFFFF"/>
              </a:solidFill>
            </a:endParaRPr>
          </a:p>
          <a:p>
            <a:pPr lvl="1">
              <a:defRPr sz="1800">
                <a:solidFill>
                  <a:srgbClr val="000000"/>
                </a:solidFill>
              </a:defRPr>
            </a:pPr>
            <a:r>
              <a:rPr b="1" sz="3200">
                <a:solidFill>
                  <a:srgbClr val="FFFFFF"/>
                </a:solidFill>
              </a:rPr>
              <a:t>DSL</a:t>
            </a:r>
            <a:endParaRPr b="1" sz="3200">
              <a:solidFill>
                <a:srgbClr val="FFFFFF"/>
              </a:solidFill>
            </a:endParaRPr>
          </a:p>
          <a:p>
            <a:pPr lvl="1">
              <a:defRPr sz="1800">
                <a:solidFill>
                  <a:srgbClr val="000000"/>
                </a:solidFill>
              </a:defRPr>
            </a:pPr>
            <a:r>
              <a:rPr b="1" sz="3200">
                <a:solidFill>
                  <a:srgbClr val="FFFFFF"/>
                </a:solidFill>
              </a:rPr>
              <a:t>Satellite</a:t>
            </a:r>
            <a:endParaRPr b="1" sz="3200">
              <a:solidFill>
                <a:srgbClr val="FFFFFF"/>
              </a:solidFill>
            </a:endParaRPr>
          </a:p>
          <a:p>
            <a:pPr lvl="1">
              <a:defRPr sz="1800">
                <a:solidFill>
                  <a:srgbClr val="000000"/>
                </a:solidFill>
              </a:defRPr>
            </a:pPr>
            <a:r>
              <a:rPr b="1" sz="3200">
                <a:solidFill>
                  <a:srgbClr val="FFFFFF"/>
                </a:solidFill>
              </a:rPr>
              <a:t>Optical</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Link Layer Addresses	</a:t>
            </a:r>
          </a:p>
        </p:txBody>
      </p:sp>
      <p:sp>
        <p:nvSpPr>
          <p:cNvPr id="345" name="Shape 345"/>
          <p:cNvSpPr/>
          <p:nvPr>
            <p:ph type="body" idx="1"/>
          </p:nvPr>
        </p:nvSpPr>
        <p:spPr>
          <a:xfrm>
            <a:off x="1155700" y="2603500"/>
            <a:ext cx="13931900" cy="4787900"/>
          </a:xfrm>
          <a:prstGeom prst="rect">
            <a:avLst/>
          </a:prstGeom>
        </p:spPr>
        <p:txBody>
          <a:bodyPr/>
          <a:lstStyle/>
          <a:p>
            <a:pPr lvl="1">
              <a:defRPr sz="1800">
                <a:solidFill>
                  <a:srgbClr val="000000"/>
                </a:solidFill>
              </a:defRPr>
            </a:pPr>
            <a:r>
              <a:rPr sz="3600">
                <a:solidFill>
                  <a:srgbClr val="FFFFFF"/>
                </a:solidFill>
              </a:rPr>
              <a:t>Many physical layer devices have addresses built in to them by the manufacturer</a:t>
            </a:r>
            <a:endParaRPr sz="3600">
              <a:solidFill>
                <a:srgbClr val="FFFFFF"/>
              </a:solidFill>
            </a:endParaRPr>
          </a:p>
          <a:p>
            <a:pPr lvl="2">
              <a:defRPr sz="1800">
                <a:solidFill>
                  <a:srgbClr val="000000"/>
                </a:solidFill>
              </a:defRPr>
            </a:pPr>
            <a:r>
              <a:rPr sz="3600">
                <a:solidFill>
                  <a:srgbClr val="FFFFFF"/>
                </a:solidFill>
              </a:rPr>
              <a:t>Ethernet</a:t>
            </a:r>
            <a:endParaRPr sz="3600">
              <a:solidFill>
                <a:srgbClr val="FFFFFF"/>
              </a:solidFill>
            </a:endParaRPr>
          </a:p>
          <a:p>
            <a:pPr lvl="2">
              <a:defRPr sz="1800">
                <a:solidFill>
                  <a:srgbClr val="000000"/>
                </a:solidFill>
              </a:defRPr>
            </a:pPr>
            <a:r>
              <a:rPr sz="3600">
                <a:solidFill>
                  <a:srgbClr val="FFFFFF"/>
                </a:solidFill>
              </a:rPr>
              <a:t>Wireless Ethernet (Wifi)</a:t>
            </a:r>
          </a:p>
        </p:txBody>
      </p:sp>
      <p:pic>
        <p:nvPicPr>
          <p:cNvPr id="346" name="Snapshot 2008-10-02 11-00-08.jpg"/>
          <p:cNvPicPr/>
          <p:nvPr/>
        </p:nvPicPr>
        <p:blipFill>
          <a:blip r:embed="rId3">
            <a:extLst/>
          </a:blip>
          <a:stretch>
            <a:fillRect/>
          </a:stretch>
        </p:blipFill>
        <p:spPr>
          <a:xfrm>
            <a:off x="7569200" y="4965700"/>
            <a:ext cx="8089900" cy="2882900"/>
          </a:xfrm>
          <a:prstGeom prst="rect">
            <a:avLst/>
          </a:prstGeom>
          <a:ln w="12700">
            <a:miter lim="400000"/>
          </a:ln>
        </p:spPr>
      </p:pic>
      <p:sp>
        <p:nvSpPr>
          <p:cNvPr id="347" name="Shape 347"/>
          <p:cNvSpPr/>
          <p:nvPr/>
        </p:nvSpPr>
        <p:spPr>
          <a:xfrm>
            <a:off x="9740900" y="6007100"/>
            <a:ext cx="3746500" cy="419100"/>
          </a:xfrm>
          <a:prstGeom prst="rect">
            <a:avLst/>
          </a:prstGeom>
          <a:ln w="25400">
            <a:solidFill>
              <a:srgbClr val="FFFB00"/>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pic>
        <p:nvPicPr>
          <p:cNvPr id="348" name="droppedImage.pdf"/>
          <p:cNvPicPr/>
          <p:nvPr/>
        </p:nvPicPr>
        <p:blipFill>
          <a:blip r:embed="rId4">
            <a:extLst/>
          </a:blip>
          <a:stretch>
            <a:fillRect/>
          </a:stretch>
        </p:blipFill>
        <p:spPr>
          <a:xfrm>
            <a:off x="1270000" y="6946900"/>
            <a:ext cx="8394700" cy="1638300"/>
          </a:xfrm>
          <a:prstGeom prst="rect">
            <a:avLst/>
          </a:prstGeom>
          <a:ln w="12700">
            <a:miter lim="400000"/>
          </a:ln>
        </p:spPr>
      </p:pic>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1" name="header_bg.jpg"/>
          <p:cNvPicPr/>
          <p:nvPr/>
        </p:nvPicPr>
        <p:blipFill>
          <a:blip r:embed="rId2">
            <a:extLst/>
          </a:blip>
          <a:stretch>
            <a:fillRect/>
          </a:stretch>
        </p:blipFill>
        <p:spPr>
          <a:xfrm>
            <a:off x="2032000" y="0"/>
            <a:ext cx="12192000" cy="2381250"/>
          </a:xfrm>
          <a:prstGeom prst="rect">
            <a:avLst/>
          </a:prstGeom>
          <a:ln w="12700">
            <a:miter lim="400000"/>
          </a:ln>
        </p:spPr>
      </p:pic>
      <p:pic>
        <p:nvPicPr>
          <p:cNvPr id="62" name="openmich_logo.png"/>
          <p:cNvPicPr/>
          <p:nvPr/>
        </p:nvPicPr>
        <p:blipFill>
          <a:blip r:embed="rId3">
            <a:extLst/>
          </a:blip>
          <a:stretch>
            <a:fillRect/>
          </a:stretch>
        </p:blipFill>
        <p:spPr>
          <a:xfrm>
            <a:off x="2679700" y="406400"/>
            <a:ext cx="3860800" cy="571500"/>
          </a:xfrm>
          <a:prstGeom prst="rect">
            <a:avLst/>
          </a:prstGeom>
          <a:ln w="12700">
            <a:miter lim="400000"/>
          </a:ln>
        </p:spPr>
      </p:pic>
      <p:sp>
        <p:nvSpPr>
          <p:cNvPr id="63" name="Shape 63"/>
          <p:cNvSpPr/>
          <p:nvPr/>
        </p:nvSpPr>
        <p:spPr>
          <a:xfrm>
            <a:off x="2032000" y="2631016"/>
            <a:ext cx="12306300" cy="2936430"/>
          </a:xfrm>
          <a:prstGeom prst="rect">
            <a:avLst/>
          </a:prstGeom>
          <a:ln w="3175">
            <a:round/>
          </a:ln>
          <a:extLst>
            <a:ext uri="{C572A759-6A51-4108-AA02-DFA0A04FC94B}">
              <ma14:wrappingTextBoxFlag xmlns:ma14="http://schemas.microsoft.com/office/mac/drawingml/2011/main" val="1"/>
            </a:ext>
          </a:extLst>
        </p:spPr>
        <p:txBody>
          <a:bodyPr lIns="0" tIns="0" rIns="0" bIns="0">
            <a:spAutoFit/>
          </a:bodyPr>
          <a:lstStyle/>
          <a:p>
            <a:pPr lvl="0" marL="54186" marR="54186" defTabSz="609600">
              <a:buClr>
                <a:srgbClr val="23436F"/>
              </a:buClr>
              <a:buFont typeface="Arial"/>
              <a:defRPr sz="1800"/>
            </a:pPr>
            <a:r>
              <a:rPr sz="2400">
                <a:solidFill>
                  <a:srgbClr val="23436F"/>
                </a:solidFill>
                <a:uFill>
                  <a:solidFill>
                    <a:srgbClr val="23436F"/>
                  </a:solidFill>
                </a:uFill>
                <a:latin typeface="Arial"/>
                <a:ea typeface="Arial"/>
                <a:cs typeface="Arial"/>
                <a:sym typeface="Arial"/>
              </a:rPr>
              <a:t>Unless otherwise noted, the content of these slides are licensed under a Creative Commons Attribution 3.0 License.</a:t>
            </a:r>
            <a:endParaRPr sz="2400">
              <a:solidFill>
                <a:srgbClr val="23436F"/>
              </a:solidFill>
              <a:uFill>
                <a:solidFill>
                  <a:srgbClr val="23436F"/>
                </a:solidFill>
              </a:uFill>
              <a:latin typeface="Arial"/>
              <a:ea typeface="Arial"/>
              <a:cs typeface="Arial"/>
              <a:sym typeface="Arial"/>
            </a:endParaRPr>
          </a:p>
          <a:p>
            <a:pPr lvl="0" marL="54186" marR="54186" defTabSz="609600">
              <a:buClr>
                <a:srgbClr val="2A446E"/>
              </a:buClr>
              <a:buFont typeface="Arial"/>
              <a:defRPr sz="1800"/>
            </a:pPr>
            <a:r>
              <a:rPr sz="2400">
                <a:solidFill>
                  <a:srgbClr val="2A446E"/>
                </a:solidFill>
                <a:uFill>
                  <a:solidFill>
                    <a:srgbClr val="2A446E"/>
                  </a:solidFill>
                </a:uFill>
                <a:latin typeface="Arial"/>
                <a:ea typeface="Arial"/>
                <a:cs typeface="Arial"/>
                <a:sym typeface="Arial"/>
              </a:rPr>
              <a:t>http://creativecommons.org/licenses/by/3.0/.</a:t>
            </a:r>
            <a:endParaRPr sz="2400">
              <a:solidFill>
                <a:srgbClr val="2A446E"/>
              </a:solidFill>
              <a:uFill>
                <a:solidFill>
                  <a:srgbClr val="2A446E"/>
                </a:solidFill>
              </a:uFill>
              <a:latin typeface="Arial"/>
              <a:ea typeface="Arial"/>
              <a:cs typeface="Arial"/>
              <a:sym typeface="Arial"/>
            </a:endParaRPr>
          </a:p>
          <a:p>
            <a:pPr lvl="0" marL="54186" marR="54186" defTabSz="609600">
              <a:buClr>
                <a:srgbClr val="23436F"/>
              </a:buClr>
              <a:buFont typeface="Arial"/>
              <a:defRPr sz="1800"/>
            </a:pPr>
            <a:endParaRPr sz="2400">
              <a:solidFill>
                <a:srgbClr val="23436F"/>
              </a:solidFill>
              <a:uFill>
                <a:solidFill>
                  <a:srgbClr val="23436F"/>
                </a:solidFill>
              </a:uFill>
              <a:latin typeface="Arial"/>
              <a:ea typeface="Arial"/>
              <a:cs typeface="Arial"/>
              <a:sym typeface="Arial"/>
            </a:endParaRPr>
          </a:p>
          <a:p>
            <a:pPr lvl="0" marL="54186" marR="54186" defTabSz="609600">
              <a:buClr>
                <a:srgbClr val="23436F"/>
              </a:buClr>
              <a:buFont typeface="Arial"/>
              <a:defRPr sz="1800"/>
            </a:pPr>
            <a:r>
              <a:rPr sz="2400">
                <a:solidFill>
                  <a:srgbClr val="23436F"/>
                </a:solidFill>
                <a:uFill>
                  <a:solidFill>
                    <a:srgbClr val="23436F"/>
                  </a:solidFill>
                </a:uFill>
                <a:latin typeface="Arial"/>
                <a:ea typeface="Arial"/>
                <a:cs typeface="Arial"/>
                <a:sym typeface="Arial"/>
              </a:rPr>
              <a:t>Copyright 2009- Charles Severance.</a:t>
            </a:r>
            <a:endParaRPr sz="2400">
              <a:solidFill>
                <a:srgbClr val="23436F"/>
              </a:solidFill>
              <a:uFill>
                <a:solidFill>
                  <a:srgbClr val="23436F"/>
                </a:solidFill>
              </a:uFill>
              <a:latin typeface="Arial"/>
              <a:ea typeface="Arial"/>
              <a:cs typeface="Arial"/>
              <a:sym typeface="Arial"/>
            </a:endParaRPr>
          </a:p>
          <a:p>
            <a:pPr lvl="0" marL="54186" marR="54186" defTabSz="609600">
              <a:buClr>
                <a:srgbClr val="23436F"/>
              </a:buClr>
              <a:buFont typeface="Arial"/>
              <a:defRPr sz="1800"/>
            </a:pPr>
            <a:endParaRPr sz="2400">
              <a:solidFill>
                <a:srgbClr val="23436F"/>
              </a:solidFill>
              <a:uFill>
                <a:solidFill>
                  <a:srgbClr val="23436F"/>
                </a:solidFill>
              </a:uFill>
              <a:latin typeface="Arial"/>
              <a:ea typeface="Arial"/>
              <a:cs typeface="Arial"/>
              <a:sym typeface="Arial"/>
            </a:endParaRPr>
          </a:p>
          <a:p>
            <a:pPr lvl="0" marL="54186" marR="54186" defTabSz="609600">
              <a:buClr>
                <a:srgbClr val="23436F"/>
              </a:buClr>
              <a:buFont typeface="Arial"/>
              <a:defRPr sz="1800"/>
            </a:pPr>
            <a:endParaRPr sz="2400">
              <a:solidFill>
                <a:srgbClr val="23436F"/>
              </a:solidFill>
              <a:uFill>
                <a:solidFill>
                  <a:srgbClr val="23436F"/>
                </a:solidFill>
              </a:uFill>
              <a:latin typeface="Arial"/>
              <a:ea typeface="Arial"/>
              <a:cs typeface="Arial"/>
              <a:sym typeface="Arial"/>
            </a:endParaRPr>
          </a:p>
          <a:p>
            <a:pPr lvl="0" marL="54186" marR="54186" defTabSz="609600">
              <a:buClr>
                <a:srgbClr val="23436F"/>
              </a:buClr>
              <a:buFont typeface="Arial"/>
              <a:defRPr sz="1800"/>
            </a:pPr>
            <a:r>
              <a:rPr sz="2400">
                <a:solidFill>
                  <a:srgbClr val="23436F"/>
                </a:solidFill>
                <a:uFill>
                  <a:solidFill>
                    <a:srgbClr val="23436F"/>
                  </a:solidFill>
                </a:uFill>
                <a:latin typeface="Arial"/>
                <a:ea typeface="Arial"/>
                <a:cs typeface="Arial"/>
                <a:sym typeface="Arial"/>
              </a:rPr>
              <a:t>   </a:t>
            </a:r>
          </a:p>
        </p:txBody>
      </p:sp>
      <p:pic>
        <p:nvPicPr>
          <p:cNvPr id="64" name="wordmarkBW.png"/>
          <p:cNvPicPr/>
          <p:nvPr/>
        </p:nvPicPr>
        <p:blipFill>
          <a:blip r:embed="rId4">
            <a:extLst/>
          </a:blip>
          <a:stretch>
            <a:fillRect/>
          </a:stretch>
        </p:blipFill>
        <p:spPr>
          <a:xfrm>
            <a:off x="2679700" y="8147050"/>
            <a:ext cx="3962400" cy="484717"/>
          </a:xfrm>
          <a:prstGeom prst="rect">
            <a:avLst/>
          </a:prstGeom>
          <a:ln w="12700">
            <a:miter lim="400000"/>
          </a:ln>
        </p:spPr>
      </p:pic>
      <p:sp>
        <p:nvSpPr>
          <p:cNvPr id="65" name="Shape 65"/>
          <p:cNvSpPr/>
          <p:nvPr/>
        </p:nvSpPr>
        <p:spPr>
          <a:xfrm>
            <a:off x="1284111" y="4978400"/>
            <a:ext cx="13677901" cy="1282700"/>
          </a:xfrm>
          <a:prstGeom prst="rect">
            <a:avLst/>
          </a:prstGeom>
          <a:ln>
            <a:solidFill>
              <a:srgbClr val="23426E"/>
            </a:solidFill>
            <a:miter lim="400000"/>
          </a:ln>
          <a:extLst>
            <a:ext uri="{C572A759-6A51-4108-AA02-DFA0A04FC94B}">
              <ma14:wrappingTextBoxFlag xmlns:ma14="http://schemas.microsoft.com/office/mac/drawingml/2011/main" val="1"/>
            </a:ext>
          </a:extLst>
        </p:spPr>
        <p:txBody>
          <a:bodyPr lIns="0" tIns="0" rIns="0" bIns="0">
            <a:spAutoFit/>
          </a:bodyPr>
          <a:lstStyle/>
          <a:p>
            <a:pPr lvl="0" defTabSz="609600">
              <a:defRPr sz="1800"/>
            </a:pPr>
            <a:r>
              <a:rPr sz="1000">
                <a:solidFill>
                  <a:srgbClr val="23436F"/>
                </a:solidFill>
                <a:latin typeface="Arial"/>
                <a:ea typeface="Arial"/>
                <a:cs typeface="Arial"/>
                <a:sym typeface="Arial"/>
              </a:rPr>
              <a:t>You assume all responsibility for use and potential liability associated with any use of the material. Material contains copyrighted content, used in accordance with U.S. law. Copyright holders of content included in this material should contact </a:t>
            </a:r>
            <a:r>
              <a:rPr sz="1000" u="sng">
                <a:solidFill>
                  <a:srgbClr val="23436F"/>
                </a:solidFill>
                <a:latin typeface="Arial"/>
                <a:ea typeface="Arial"/>
                <a:cs typeface="Arial"/>
                <a:sym typeface="Arial"/>
                <a:hlinkClick r:id="rId5" invalidUrl="" action="" tgtFrame="" tooltip="" history="1" highlightClick="0" endSnd="0"/>
              </a:rPr>
              <a:t>open.michigan@umich.edu</a:t>
            </a:r>
            <a:r>
              <a:rPr sz="1000">
                <a:solidFill>
                  <a:srgbClr val="23436F"/>
                </a:solidFill>
                <a:latin typeface="Arial"/>
                <a:ea typeface="Arial"/>
                <a:cs typeface="Arial"/>
                <a:sym typeface="Arial"/>
              </a:rPr>
              <a:t> with any questions, corrections, or clarifications regarding the use of content.  The Regents of the University of Michigan do not license the use of third party content posted to this site unless such a license is specifically granted in connection with particular content. Users of content are responsible for their compliance with applicable law. Mention of specific products in this material solely represents the opinion of the speaker and does not represent an endorsement by the University of Michigan. For more information about how to cite these materials visit </a:t>
            </a:r>
            <a:r>
              <a:rPr sz="1000" u="sng">
                <a:solidFill>
                  <a:srgbClr val="23436F"/>
                </a:solidFill>
                <a:latin typeface="Arial"/>
                <a:ea typeface="Arial"/>
                <a:cs typeface="Arial"/>
                <a:sym typeface="Arial"/>
                <a:hlinkClick r:id="rId6" invalidUrl="" action="" tgtFrame="" tooltip="" history="1" highlightClick="0" endSnd="0"/>
              </a:rPr>
              <a:t>http://michigan.educommons.net/about/terms-of-use</a:t>
            </a:r>
            <a:r>
              <a:rPr sz="1000">
                <a:solidFill>
                  <a:srgbClr val="23436F"/>
                </a:solidFill>
                <a:latin typeface="Arial"/>
                <a:ea typeface="Arial"/>
                <a:cs typeface="Arial"/>
                <a:sym typeface="Arial"/>
              </a:rPr>
              <a:t>.</a:t>
            </a:r>
            <a:endParaRPr sz="1000">
              <a:solidFill>
                <a:srgbClr val="23436F"/>
              </a:solidFill>
              <a:latin typeface="Arial"/>
              <a:ea typeface="Arial"/>
              <a:cs typeface="Arial"/>
              <a:sym typeface="Arial"/>
            </a:endParaRPr>
          </a:p>
          <a:p>
            <a:pPr lvl="0" defTabSz="609600">
              <a:defRPr sz="1800"/>
            </a:pPr>
            <a:endParaRPr sz="1000">
              <a:solidFill>
                <a:srgbClr val="23436F"/>
              </a:solidFill>
              <a:latin typeface="Arial"/>
              <a:ea typeface="Arial"/>
              <a:cs typeface="Arial"/>
              <a:sym typeface="Arial"/>
            </a:endParaRPr>
          </a:p>
          <a:p>
            <a:pPr lvl="0" defTabSz="609600">
              <a:defRPr sz="1800"/>
            </a:pPr>
            <a:r>
              <a:rPr sz="1000">
                <a:solidFill>
                  <a:srgbClr val="23436F"/>
                </a:solidFill>
                <a:latin typeface="Arial"/>
                <a:ea typeface="Arial"/>
                <a:cs typeface="Arial"/>
                <a:sym typeface="Arial"/>
              </a:rPr>
              <a:t>Any medical information in this material is intended to inform and educate and is not a tool for self-diagnosis or a replacement for medical evaluation, advice, diagnosis or treatment by a healthcare professional. You should speak to your physician or make an appointment to be seen if you have questions or concerns about this information or your medical condition. Viewer discretion is advised: Material may contain medical images that may be disturbing to some viewers.</a:t>
            </a:r>
            <a:endParaRPr sz="1000">
              <a:solidFill>
                <a:srgbClr val="23436F"/>
              </a:solidFill>
              <a:latin typeface="Arial"/>
              <a:ea typeface="Arial"/>
              <a:cs typeface="Arial"/>
              <a:sym typeface="Arial"/>
            </a:endParaRPr>
          </a:p>
        </p:txBody>
      </p:sp>
      <p:pic>
        <p:nvPicPr>
          <p:cNvPr id="66" name="CCby.png"/>
          <p:cNvPicPr/>
          <p:nvPr/>
        </p:nvPicPr>
        <p:blipFill>
          <a:blip r:embed="rId7">
            <a:extLst/>
          </a:blip>
          <a:stretch>
            <a:fillRect/>
          </a:stretch>
        </p:blipFill>
        <p:spPr>
          <a:xfrm>
            <a:off x="11199283" y="8147050"/>
            <a:ext cx="2087035" cy="723900"/>
          </a:xfrm>
          <a:prstGeom prst="rect">
            <a:avLst/>
          </a:prstGeom>
          <a:ln w="12700">
            <a:miter lim="400000"/>
          </a:ln>
        </p:spPr>
      </p:pic>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Shape 352"/>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Link Layer</a:t>
            </a:r>
          </a:p>
        </p:txBody>
      </p:sp>
      <p:sp>
        <p:nvSpPr>
          <p:cNvPr id="353" name="Shape 353"/>
          <p:cNvSpPr/>
          <p:nvPr>
            <p:ph type="body" idx="1"/>
          </p:nvPr>
        </p:nvSpPr>
        <p:spPr>
          <a:xfrm>
            <a:off x="1155700" y="2603500"/>
            <a:ext cx="7264400" cy="5702300"/>
          </a:xfrm>
          <a:prstGeom prst="rect">
            <a:avLst/>
          </a:prstGeom>
        </p:spPr>
        <p:txBody>
          <a:bodyPr/>
          <a:lstStyle/>
          <a:p>
            <a:pPr lvl="0">
              <a:defRPr sz="1800">
                <a:solidFill>
                  <a:srgbClr val="000000"/>
                </a:solidFill>
              </a:defRPr>
            </a:pPr>
            <a:r>
              <a:rPr sz="3600">
                <a:solidFill>
                  <a:srgbClr val="FFFFFF"/>
                </a:solidFill>
              </a:rPr>
              <a:t>Physical addresses are to allow systems to identify themselves on the ends of a single link</a:t>
            </a:r>
            <a:endParaRPr sz="3600">
              <a:solidFill>
                <a:srgbClr val="FFFFFF"/>
              </a:solidFill>
            </a:endParaRPr>
          </a:p>
          <a:p>
            <a:pPr lvl="0">
              <a:defRPr sz="1800">
                <a:solidFill>
                  <a:srgbClr val="000000"/>
                </a:solidFill>
              </a:defRPr>
            </a:pPr>
            <a:r>
              <a:rPr sz="3600">
                <a:solidFill>
                  <a:srgbClr val="FFFFFF"/>
                </a:solidFill>
              </a:rPr>
              <a:t>Physical addresses go no farther than one link</a:t>
            </a:r>
            <a:endParaRPr sz="3600">
              <a:solidFill>
                <a:srgbClr val="FFFFFF"/>
              </a:solidFill>
            </a:endParaRPr>
          </a:p>
          <a:p>
            <a:pPr lvl="0">
              <a:defRPr sz="1800">
                <a:solidFill>
                  <a:srgbClr val="000000"/>
                </a:solidFill>
              </a:defRPr>
            </a:pPr>
            <a:r>
              <a:rPr sz="3600">
                <a:solidFill>
                  <a:srgbClr val="FFFFFF"/>
                </a:solidFill>
              </a:rPr>
              <a:t>Sometimes links like Wifi and Wired Ethernet are shared with multiple computers</a:t>
            </a:r>
          </a:p>
        </p:txBody>
      </p:sp>
      <p:pic>
        <p:nvPicPr>
          <p:cNvPr id="354" name="Untitled.jpg"/>
          <p:cNvPicPr/>
          <p:nvPr/>
        </p:nvPicPr>
        <p:blipFill>
          <a:blip r:embed="rId3">
            <a:extLst/>
          </a:blip>
          <a:stretch>
            <a:fillRect/>
          </a:stretch>
        </p:blipFill>
        <p:spPr>
          <a:xfrm>
            <a:off x="9007901" y="3333750"/>
            <a:ext cx="6943299" cy="4229100"/>
          </a:xfrm>
          <a:prstGeom prst="rect">
            <a:avLst/>
          </a:prstGeom>
          <a:ln w="12700">
            <a:miter lim="400000"/>
          </a:ln>
        </p:spPr>
      </p:pic>
      <p:sp>
        <p:nvSpPr>
          <p:cNvPr id="355" name="Shape 355"/>
          <p:cNvSpPr/>
          <p:nvPr/>
        </p:nvSpPr>
        <p:spPr>
          <a:xfrm flipH="1">
            <a:off x="10000526" y="4732759"/>
            <a:ext cx="329236" cy="2983697"/>
          </a:xfrm>
          <a:prstGeom prst="line">
            <a:avLst/>
          </a:prstGeom>
          <a:ln w="101600">
            <a:solidFill>
              <a:srgbClr val="00F900"/>
            </a:solidFill>
            <a:miter lim="400000"/>
            <a:headEnd type="triangle"/>
          </a:ln>
        </p:spPr>
        <p:txBody>
          <a:bodyPr lIns="0" tIns="0" rIns="0" bIns="0"/>
          <a:lstStyle/>
          <a:p>
            <a:pPr lvl="0"/>
          </a:p>
        </p:txBody>
      </p:sp>
      <p:sp>
        <p:nvSpPr>
          <p:cNvPr id="356" name="Shape 356"/>
          <p:cNvSpPr/>
          <p:nvPr/>
        </p:nvSpPr>
        <p:spPr>
          <a:xfrm>
            <a:off x="8621737" y="7823200"/>
            <a:ext cx="321089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0f:21:63:12:b3:1a</a:t>
            </a:r>
          </a:p>
        </p:txBody>
      </p:sp>
      <p:sp>
        <p:nvSpPr>
          <p:cNvPr id="357" name="Shape 357"/>
          <p:cNvSpPr/>
          <p:nvPr/>
        </p:nvSpPr>
        <p:spPr>
          <a:xfrm>
            <a:off x="12661093" y="7823200"/>
            <a:ext cx="323478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lvl="0">
              <a:defRPr sz="1800">
                <a:solidFill>
                  <a:srgbClr val="000000"/>
                </a:solidFill>
              </a:defRPr>
            </a:pPr>
            <a:r>
              <a:rPr sz="3600">
                <a:solidFill>
                  <a:srgbClr val="FF40FF"/>
                </a:solidFill>
              </a:rPr>
              <a:t>98:2f:4e:78:01:b4</a:t>
            </a:r>
          </a:p>
        </p:txBody>
      </p:sp>
      <p:sp>
        <p:nvSpPr>
          <p:cNvPr id="358" name="Shape 358"/>
          <p:cNvSpPr/>
          <p:nvPr/>
        </p:nvSpPr>
        <p:spPr>
          <a:xfrm>
            <a:off x="13869043" y="4712182"/>
            <a:ext cx="493854" cy="3189469"/>
          </a:xfrm>
          <a:prstGeom prst="line">
            <a:avLst/>
          </a:prstGeom>
          <a:ln w="101600">
            <a:solidFill>
              <a:srgbClr val="FF40FF"/>
            </a:solidFill>
            <a:miter lim="400000"/>
            <a:headEnd type="triangle"/>
          </a:ln>
        </p:spPr>
        <p:txBody>
          <a:bodyPr lIns="0" tIns="0" rIns="0" bIns="0"/>
          <a:lstStyle/>
          <a:p>
            <a:pPr lvl="0"/>
          </a:p>
        </p:txBody>
      </p:sp>
      <p:sp>
        <p:nvSpPr>
          <p:cNvPr id="359" name="Shape 359"/>
          <p:cNvSpPr/>
          <p:nvPr/>
        </p:nvSpPr>
        <p:spPr>
          <a:xfrm>
            <a:off x="8105294" y="8502650"/>
            <a:ext cx="7925961"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500">
                <a:solidFill>
                  <a:srgbClr val="FFFFFF"/>
                </a:solidFill>
                <a:latin typeface="+mn-lt"/>
                <a:ea typeface="+mn-ea"/>
                <a:cs typeface="+mn-cs"/>
                <a:sym typeface="Gill Sans"/>
              </a:rPr>
              <a:t>Source: </a:t>
            </a:r>
            <a:r>
              <a:rPr sz="2500">
                <a:solidFill>
                  <a:srgbClr val="FFFFFF"/>
                </a:solidFill>
                <a:latin typeface="+mn-lt"/>
                <a:ea typeface="+mn-ea"/>
                <a:cs typeface="+mn-cs"/>
                <a:sym typeface="Gill Sans"/>
                <a:hlinkClick r:id="rId4" invalidUrl="" action="" tgtFrame="" tooltip="" history="1" highlightClick="0" endSnd="0"/>
              </a:rPr>
              <a:t>http://en.wikipedia.org/wiki/Internet_Protocol_Suite</a:t>
            </a:r>
            <a:r>
              <a:rPr sz="2800">
                <a:solidFill>
                  <a:srgbClr val="FFFFFF"/>
                </a:solidFill>
                <a:latin typeface="+mn-lt"/>
                <a:ea typeface="+mn-ea"/>
                <a:cs typeface="+mn-cs"/>
                <a:sym typeface="Gill Sans"/>
              </a:rPr>
              <a:t> </a:t>
            </a:r>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3" name="Shape 363"/>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Sharing Nicely - Avoiding Chaos</a:t>
            </a:r>
          </a:p>
        </p:txBody>
      </p:sp>
      <p:sp>
        <p:nvSpPr>
          <p:cNvPr id="364" name="Shape 364"/>
          <p:cNvSpPr/>
          <p:nvPr>
            <p:ph type="body" idx="1"/>
          </p:nvPr>
        </p:nvSpPr>
        <p:spPr>
          <a:xfrm>
            <a:off x="1155700" y="2603500"/>
            <a:ext cx="13931900" cy="6235700"/>
          </a:xfrm>
          <a:prstGeom prst="rect">
            <a:avLst/>
          </a:prstGeom>
        </p:spPr>
        <p:txBody>
          <a:bodyPr/>
          <a:lstStyle/>
          <a:p>
            <a:pPr lvl="0">
              <a:defRPr sz="1800">
                <a:solidFill>
                  <a:srgbClr val="000000"/>
                </a:solidFill>
              </a:defRPr>
            </a:pPr>
            <a:r>
              <a:rPr b="1" sz="3200">
                <a:solidFill>
                  <a:srgbClr val="FF40FF"/>
                </a:solidFill>
              </a:rPr>
              <a:t>CSMA/CD Carrier Sense Multiple Access with Collision Detection</a:t>
            </a:r>
            <a:endParaRPr b="1" sz="3200">
              <a:solidFill>
                <a:srgbClr val="FFFFFF"/>
              </a:solidFill>
            </a:endParaRPr>
          </a:p>
          <a:p>
            <a:pPr lvl="0">
              <a:defRPr sz="1800">
                <a:solidFill>
                  <a:srgbClr val="000000"/>
                </a:solidFill>
              </a:defRPr>
            </a:pPr>
            <a:r>
              <a:rPr b="1" sz="3200">
                <a:solidFill>
                  <a:srgbClr val="FFFFFF"/>
                </a:solidFill>
              </a:rPr>
              <a:t>To avoid garbled messages, systems must observe “rules” (Protocols)</a:t>
            </a:r>
            <a:endParaRPr b="1" sz="3200">
              <a:solidFill>
                <a:srgbClr val="FFFFFF"/>
              </a:solidFill>
            </a:endParaRPr>
          </a:p>
          <a:p>
            <a:pPr lvl="0">
              <a:defRPr sz="1800">
                <a:solidFill>
                  <a:srgbClr val="000000"/>
                </a:solidFill>
              </a:defRPr>
            </a:pPr>
            <a:r>
              <a:rPr b="1" sz="3200">
                <a:solidFill>
                  <a:srgbClr val="FFFFFF"/>
                </a:solidFill>
              </a:rPr>
              <a:t>Ethernet rules are simple</a:t>
            </a:r>
            <a:endParaRPr b="1" sz="3200">
              <a:solidFill>
                <a:srgbClr val="FFFFFF"/>
              </a:solidFill>
            </a:endParaRPr>
          </a:p>
          <a:p>
            <a:pPr lvl="0">
              <a:defRPr sz="1800">
                <a:solidFill>
                  <a:srgbClr val="000000"/>
                </a:solidFill>
              </a:defRPr>
            </a:pPr>
            <a:endParaRPr b="1" sz="3200">
              <a:solidFill>
                <a:srgbClr val="FFFFFF"/>
              </a:solidFill>
            </a:endParaRPr>
          </a:p>
          <a:p>
            <a:pPr lvl="0">
              <a:defRPr sz="1800">
                <a:solidFill>
                  <a:srgbClr val="000000"/>
                </a:solidFill>
              </a:defRPr>
            </a:pPr>
            <a:endParaRPr b="1" sz="3200">
              <a:solidFill>
                <a:srgbClr val="FFFFFF"/>
              </a:solidFill>
            </a:endParaRPr>
          </a:p>
          <a:p>
            <a:pPr lvl="0">
              <a:defRPr sz="1800">
                <a:solidFill>
                  <a:srgbClr val="000000"/>
                </a:solidFill>
              </a:defRPr>
            </a:pPr>
            <a:r>
              <a:rPr sz="3200">
                <a:solidFill>
                  <a:srgbClr val="FFFFFF"/>
                </a:solidFill>
              </a:rPr>
              <a:t>Wait for silence</a:t>
            </a:r>
            <a:endParaRPr sz="3200">
              <a:solidFill>
                <a:srgbClr val="FFFFFF"/>
              </a:solidFill>
            </a:endParaRPr>
          </a:p>
          <a:p>
            <a:pPr lvl="0">
              <a:defRPr sz="1800">
                <a:solidFill>
                  <a:srgbClr val="000000"/>
                </a:solidFill>
              </a:defRPr>
            </a:pPr>
            <a:r>
              <a:rPr sz="3200">
                <a:solidFill>
                  <a:srgbClr val="FFFFFF"/>
                </a:solidFill>
              </a:rPr>
              <a:t>Begin Transmitting data</a:t>
            </a:r>
            <a:endParaRPr sz="3200">
              <a:solidFill>
                <a:srgbClr val="FFFFFF"/>
              </a:solidFill>
            </a:endParaRPr>
          </a:p>
          <a:p>
            <a:pPr lvl="0">
              <a:defRPr sz="1800">
                <a:solidFill>
                  <a:srgbClr val="000000"/>
                </a:solidFill>
              </a:defRPr>
            </a:pPr>
            <a:r>
              <a:rPr sz="3200">
                <a:solidFill>
                  <a:srgbClr val="FFFFFF"/>
                </a:solidFill>
              </a:rPr>
              <a:t>Listen for your own data</a:t>
            </a:r>
            <a:endParaRPr sz="3200">
              <a:solidFill>
                <a:srgbClr val="FFFFFF"/>
              </a:solidFill>
            </a:endParaRPr>
          </a:p>
          <a:p>
            <a:pPr lvl="0">
              <a:defRPr sz="1800">
                <a:solidFill>
                  <a:srgbClr val="000000"/>
                </a:solidFill>
              </a:defRPr>
            </a:pPr>
            <a:r>
              <a:rPr sz="3200">
                <a:solidFill>
                  <a:srgbClr val="FFFFFF"/>
                </a:solidFill>
              </a:rPr>
              <a:t>If you cannot hear your own data clearly, assume a collision, stop and wait before trying again</a:t>
            </a:r>
            <a:endParaRPr sz="3200">
              <a:solidFill>
                <a:srgbClr val="FFFFFF"/>
              </a:solidFill>
            </a:endParaRPr>
          </a:p>
          <a:p>
            <a:pPr lvl="0">
              <a:defRPr sz="1800">
                <a:solidFill>
                  <a:srgbClr val="000000"/>
                </a:solidFill>
              </a:defRPr>
            </a:pPr>
            <a:r>
              <a:rPr sz="3200">
                <a:solidFill>
                  <a:srgbClr val="FFFFFF"/>
                </a:solidFill>
              </a:rPr>
              <a:t>Each system waits a different amount of time to avoid “too much politeness”</a:t>
            </a:r>
          </a:p>
        </p:txBody>
      </p:sp>
      <p:sp>
        <p:nvSpPr>
          <p:cNvPr id="365" name="Shape 365"/>
          <p:cNvSpPr/>
          <p:nvPr/>
        </p:nvSpPr>
        <p:spPr>
          <a:xfrm>
            <a:off x="114299" y="8661400"/>
            <a:ext cx="368302" cy="3683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3"/>
          </a:blipFill>
          <a:ln w="25400">
            <a:miter lim="400000"/>
          </a:ln>
        </p:spPr>
        <p:txBody>
          <a:bodyPr lIns="50800" tIns="50800" rIns="50800" bIns="5080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ph type="title"/>
          </p:nvPr>
        </p:nvSpPr>
        <p:spPr>
          <a:xfrm>
            <a:off x="1155700" y="241300"/>
            <a:ext cx="7315200" cy="2298700"/>
          </a:xfrm>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Ethernet</a:t>
            </a:r>
          </a:p>
        </p:txBody>
      </p:sp>
      <p:sp>
        <p:nvSpPr>
          <p:cNvPr id="370" name="Shape 370"/>
          <p:cNvSpPr/>
          <p:nvPr>
            <p:ph type="body" idx="1"/>
          </p:nvPr>
        </p:nvSpPr>
        <p:spPr>
          <a:xfrm>
            <a:off x="1155700" y="2603500"/>
            <a:ext cx="7315200" cy="5702300"/>
          </a:xfrm>
          <a:prstGeom prst="rect">
            <a:avLst/>
          </a:prstGeom>
        </p:spPr>
        <p:txBody>
          <a:bodyPr/>
          <a:lstStyle/>
          <a:p>
            <a:pPr lvl="0">
              <a:defRPr sz="1800">
                <a:solidFill>
                  <a:srgbClr val="000000"/>
                </a:solidFill>
              </a:defRPr>
            </a:pPr>
            <a:r>
              <a:rPr sz="3600">
                <a:solidFill>
                  <a:srgbClr val="FFFFFF"/>
                </a:solidFill>
              </a:rPr>
              <a:t>Invented at PARC (Xerox)</a:t>
            </a:r>
            <a:endParaRPr sz="3600">
              <a:solidFill>
                <a:srgbClr val="FFFFFF"/>
              </a:solidFill>
            </a:endParaRPr>
          </a:p>
          <a:p>
            <a:pPr lvl="0">
              <a:defRPr sz="1800">
                <a:solidFill>
                  <a:srgbClr val="000000"/>
                </a:solidFill>
              </a:defRPr>
            </a:pPr>
            <a:r>
              <a:rPr sz="3600">
                <a:solidFill>
                  <a:srgbClr val="FFFFFF"/>
                </a:solidFill>
              </a:rPr>
              <a:t>The first Local-Area-Network </a:t>
            </a:r>
            <a:endParaRPr sz="3600">
              <a:solidFill>
                <a:srgbClr val="FFFFFF"/>
              </a:solidFill>
            </a:endParaRPr>
          </a:p>
          <a:p>
            <a:pPr lvl="0">
              <a:defRPr sz="1800">
                <a:solidFill>
                  <a:srgbClr val="000000"/>
                </a:solidFill>
              </a:defRPr>
            </a:pPr>
            <a:r>
              <a:rPr sz="3600">
                <a:solidFill>
                  <a:srgbClr val="FFFFFF"/>
                </a:solidFill>
              </a:rPr>
              <a:t>Connected PC's to laser printers</a:t>
            </a:r>
            <a:endParaRPr sz="3600">
              <a:solidFill>
                <a:srgbClr val="FFFFFF"/>
              </a:solidFill>
            </a:endParaRPr>
          </a:p>
          <a:p>
            <a:pPr lvl="0">
              <a:defRPr sz="1800">
                <a:solidFill>
                  <a:srgbClr val="000000"/>
                </a:solidFill>
              </a:defRPr>
            </a:pPr>
            <a:r>
              <a:rPr sz="3600">
                <a:solidFill>
                  <a:srgbClr val="FFFFFF"/>
                </a:solidFill>
              </a:rPr>
              <a:t>Inspired by an earlier wireless network called Aloha from the University of Hawaii</a:t>
            </a:r>
          </a:p>
        </p:txBody>
      </p:sp>
      <p:pic>
        <p:nvPicPr>
          <p:cNvPr id="371" name="Untitled.png"/>
          <p:cNvPicPr/>
          <p:nvPr/>
        </p:nvPicPr>
        <p:blipFill>
          <a:blip r:embed="rId2">
            <a:extLst/>
          </a:blip>
          <a:stretch>
            <a:fillRect/>
          </a:stretch>
        </p:blipFill>
        <p:spPr>
          <a:xfrm>
            <a:off x="8877031" y="5041900"/>
            <a:ext cx="6718301" cy="3712557"/>
          </a:xfrm>
          <a:prstGeom prst="rect">
            <a:avLst/>
          </a:prstGeom>
          <a:ln w="12700">
            <a:miter lim="400000"/>
          </a:ln>
        </p:spPr>
      </p:pic>
      <p:pic>
        <p:nvPicPr>
          <p:cNvPr id="372" name="Untitled.png"/>
          <p:cNvPicPr/>
          <p:nvPr/>
        </p:nvPicPr>
        <p:blipFill>
          <a:blip r:embed="rId3">
            <a:extLst/>
          </a:blip>
          <a:stretch>
            <a:fillRect/>
          </a:stretch>
        </p:blipFill>
        <p:spPr>
          <a:xfrm>
            <a:off x="9316029" y="558800"/>
            <a:ext cx="5847771" cy="4203700"/>
          </a:xfrm>
          <a:prstGeom prst="rect">
            <a:avLst/>
          </a:prstGeom>
          <a:ln w="12700">
            <a:miter lim="400000"/>
          </a:ln>
        </p:spPr>
      </p:pic>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Shape 374"/>
          <p:cNvSpPr/>
          <p:nvPr>
            <p:ph type="title"/>
          </p:nvPr>
        </p:nvSpPr>
        <p:spPr>
          <a:xfrm>
            <a:off x="1155700" y="901700"/>
            <a:ext cx="8432800" cy="2298700"/>
          </a:xfrm>
          <a:prstGeom prst="rect">
            <a:avLst/>
          </a:prstGeom>
        </p:spPr>
        <p:txBody>
          <a:bodyPr/>
          <a:lstStyle/>
          <a:p>
            <a:pPr lvl="0">
              <a:defRPr sz="1800">
                <a:solidFill>
                  <a:srgbClr val="000000"/>
                </a:solidFill>
              </a:defRPr>
            </a:pPr>
            <a:r>
              <a:rPr sz="7600">
                <a:solidFill>
                  <a:srgbClr val="00F900"/>
                </a:solidFill>
              </a:rPr>
              <a:t>Internetwork Layer</a:t>
            </a:r>
            <a:endParaRPr sz="7600">
              <a:solidFill>
                <a:srgbClr val="00F900"/>
              </a:solidFill>
            </a:endParaRPr>
          </a:p>
          <a:p>
            <a:pPr lvl="0">
              <a:defRPr sz="1800">
                <a:solidFill>
                  <a:srgbClr val="000000"/>
                </a:solidFill>
              </a:defRPr>
            </a:pPr>
            <a:r>
              <a:rPr sz="7600">
                <a:solidFill>
                  <a:srgbClr val="00F900"/>
                </a:solidFill>
              </a:rPr>
              <a:t>(IP)</a:t>
            </a:r>
          </a:p>
        </p:txBody>
      </p:sp>
      <p:sp>
        <p:nvSpPr>
          <p:cNvPr id="375" name="Shape 375"/>
          <p:cNvSpPr/>
          <p:nvPr/>
        </p:nvSpPr>
        <p:spPr>
          <a:xfrm>
            <a:off x="10477500" y="13081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Application Layer</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Web, E-Mail, File Transfer</a:t>
            </a:r>
          </a:p>
        </p:txBody>
      </p:sp>
      <p:sp>
        <p:nvSpPr>
          <p:cNvPr id="376" name="Shape 376"/>
          <p:cNvSpPr/>
          <p:nvPr/>
        </p:nvSpPr>
        <p:spPr>
          <a:xfrm>
            <a:off x="10477500" y="30353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Transport Layer (TCP)</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Reliable Connections</a:t>
            </a:r>
          </a:p>
        </p:txBody>
      </p:sp>
      <p:sp>
        <p:nvSpPr>
          <p:cNvPr id="377" name="Shape 377"/>
          <p:cNvSpPr/>
          <p:nvPr/>
        </p:nvSpPr>
        <p:spPr>
          <a:xfrm>
            <a:off x="10477500" y="4749800"/>
            <a:ext cx="4953000" cy="1701800"/>
          </a:xfrm>
          <a:prstGeom prst="rect">
            <a:avLst/>
          </a:prstGeom>
          <a:solidFill>
            <a:srgbClr val="FFFB00"/>
          </a:solidFill>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effectLst>
                  <a:outerShdw sx="100000" sy="100000" kx="0" ky="0" algn="b" rotWithShape="0" blurRad="38100" dist="12700" dir="5400000">
                    <a:srgbClr val="000000">
                      <a:alpha val="50000"/>
                    </a:srgbClr>
                  </a:outerShdw>
                </a:effectLst>
                <a:latin typeface="+mn-lt"/>
                <a:ea typeface="+mn-ea"/>
                <a:cs typeface="+mn-cs"/>
                <a:sym typeface="Gill Sans"/>
              </a:rPr>
              <a:t>Internetwork Layer (IP)</a:t>
            </a:r>
            <a:endParaRPr sz="3300">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effectLst>
                  <a:outerShdw sx="100000" sy="100000" kx="0" ky="0" algn="b" rotWithShape="0" blurRad="38100" dist="12700" dir="5400000">
                    <a:srgbClr val="000000">
                      <a:alpha val="50000"/>
                    </a:srgbClr>
                  </a:outerShdw>
                </a:effectLst>
                <a:latin typeface="+mn-lt"/>
                <a:ea typeface="+mn-ea"/>
                <a:cs typeface="+mn-cs"/>
                <a:sym typeface="Gill Sans"/>
              </a:rPr>
              <a:t>Simple, Unreliable</a:t>
            </a:r>
          </a:p>
        </p:txBody>
      </p:sp>
      <p:sp>
        <p:nvSpPr>
          <p:cNvPr id="378" name="Shape 378"/>
          <p:cNvSpPr/>
          <p:nvPr/>
        </p:nvSpPr>
        <p:spPr>
          <a:xfrm>
            <a:off x="10477500" y="64389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Link Layer (Ethernet, WiFi)</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Physical Connections</a:t>
            </a:r>
          </a:p>
        </p:txBody>
      </p:sp>
      <p:sp>
        <p:nvSpPr>
          <p:cNvPr id="379" name="Shape 379"/>
          <p:cNvSpPr/>
          <p:nvPr/>
        </p:nvSpPr>
        <p:spPr>
          <a:xfrm>
            <a:off x="647700" y="4152900"/>
            <a:ext cx="9664700" cy="35433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lvl="0" algn="ctr" defTabSz="546100">
              <a:defRPr sz="1800"/>
            </a:pPr>
            <a:r>
              <a:rPr sz="4000" u="sng">
                <a:solidFill>
                  <a:srgbClr val="FFFFFF"/>
                </a:solidFill>
                <a:latin typeface="+mn-lt"/>
                <a:ea typeface="+mn-ea"/>
                <a:cs typeface="+mn-cs"/>
                <a:sym typeface="Gill Sans"/>
                <a:hlinkClick r:id="rId3" invalidUrl="" action="" tgtFrame="" tooltip="" history="1" highlightClick="0" endSnd="0"/>
              </a:rPr>
              <a:t>http://en.wikipedia.org/wiki/Internet_Protocol</a:t>
            </a:r>
            <a:r>
              <a:rPr sz="4000">
                <a:solidFill>
                  <a:srgbClr val="FFFFFF"/>
                </a:solidFill>
                <a:latin typeface="+mn-lt"/>
                <a:ea typeface="+mn-ea"/>
                <a:cs typeface="+mn-cs"/>
                <a:sym typeface="Gill Sans"/>
              </a:rPr>
              <a:t> </a:t>
            </a:r>
            <a:endParaRPr sz="4000">
              <a:solidFill>
                <a:srgbClr val="FFFFFF"/>
              </a:solidFill>
              <a:latin typeface="+mn-lt"/>
              <a:ea typeface="+mn-ea"/>
              <a:cs typeface="+mn-cs"/>
              <a:sym typeface="Gill Sans"/>
            </a:endParaRPr>
          </a:p>
          <a:p>
            <a:pPr lvl="0" algn="ctr" defTabSz="546100">
              <a:defRPr sz="1800"/>
            </a:pPr>
            <a:endParaRPr sz="4000">
              <a:solidFill>
                <a:srgbClr val="FFFFFF"/>
              </a:solidFill>
              <a:latin typeface="+mn-lt"/>
              <a:ea typeface="+mn-ea"/>
              <a:cs typeface="+mn-cs"/>
              <a:sym typeface="Gill Sans"/>
            </a:endParaRPr>
          </a:p>
          <a:p>
            <a:pPr lvl="0" algn="ctr" defTabSz="546100">
              <a:defRPr sz="1800"/>
            </a:pPr>
            <a:r>
              <a:rPr sz="4000" u="sng">
                <a:solidFill>
                  <a:srgbClr val="FFFFFF"/>
                </a:solidFill>
                <a:latin typeface="+mn-lt"/>
                <a:ea typeface="+mn-ea"/>
                <a:cs typeface="+mn-cs"/>
                <a:sym typeface="Gill Sans"/>
                <a:hlinkClick r:id="rId4" invalidUrl="" action="" tgtFrame="" tooltip="" history="1" highlightClick="0" endSnd="0"/>
              </a:rPr>
              <a:t>http://en.wikipedia.org/wiki/Traceroute</a:t>
            </a:r>
            <a:endParaRPr sz="4000">
              <a:solidFill>
                <a:srgbClr val="FFFFFF"/>
              </a:solidFill>
              <a:latin typeface="+mn-lt"/>
              <a:ea typeface="+mn-ea"/>
              <a:cs typeface="+mn-cs"/>
              <a:sym typeface="Gill Sans"/>
            </a:endParaRPr>
          </a:p>
          <a:p>
            <a:pPr lvl="0" algn="ctr" defTabSz="546100">
              <a:defRPr sz="1800"/>
            </a:pPr>
            <a:endParaRPr sz="4000">
              <a:solidFill>
                <a:srgbClr val="FFFFFF"/>
              </a:solidFill>
              <a:latin typeface="+mn-lt"/>
              <a:ea typeface="+mn-ea"/>
              <a:cs typeface="+mn-cs"/>
              <a:sym typeface="Gill Sans"/>
            </a:endParaRPr>
          </a:p>
          <a:p>
            <a:pPr lvl="0" algn="ctr" defTabSz="546100">
              <a:defRPr sz="1800"/>
            </a:pPr>
            <a:r>
              <a:rPr sz="4000" u="sng">
                <a:solidFill>
                  <a:srgbClr val="FFFFFF"/>
                </a:solidFill>
                <a:latin typeface="+mn-lt"/>
                <a:ea typeface="+mn-ea"/>
                <a:cs typeface="+mn-cs"/>
                <a:sym typeface="Gill Sans"/>
                <a:hlinkClick r:id="rId5" invalidUrl="" action="" tgtFrame="" tooltip="" history="1" highlightClick="0" endSnd="0"/>
              </a:rPr>
              <a:t>http://en.wikipedia.org/wiki/Ping</a:t>
            </a:r>
            <a:r>
              <a:rPr sz="4000">
                <a:solidFill>
                  <a:srgbClr val="FFFFFF"/>
                </a:solidFill>
                <a:latin typeface="+mn-lt"/>
                <a:ea typeface="+mn-ea"/>
                <a:cs typeface="+mn-cs"/>
                <a:sym typeface="Gill Sans"/>
              </a:rPr>
              <a:t> </a:t>
            </a:r>
          </a:p>
        </p:txBody>
      </p:sp>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3" name="Shape 383"/>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Internet Protocol Layer</a:t>
            </a:r>
          </a:p>
        </p:txBody>
      </p:sp>
      <p:sp>
        <p:nvSpPr>
          <p:cNvPr id="384" name="Shape 384"/>
          <p:cNvSpPr/>
          <p:nvPr>
            <p:ph type="body" idx="1"/>
          </p:nvPr>
        </p:nvSpPr>
        <p:spPr>
          <a:xfrm>
            <a:off x="1155700" y="2603500"/>
            <a:ext cx="7264400" cy="5702300"/>
          </a:xfrm>
          <a:prstGeom prst="rect">
            <a:avLst/>
          </a:prstGeom>
        </p:spPr>
        <p:txBody>
          <a:bodyPr/>
          <a:lstStyle/>
          <a:p>
            <a:pPr lvl="0">
              <a:defRPr sz="1800">
                <a:solidFill>
                  <a:srgbClr val="000000"/>
                </a:solidFill>
              </a:defRPr>
            </a:pPr>
            <a:r>
              <a:rPr sz="3600">
                <a:solidFill>
                  <a:srgbClr val="FFFFFF"/>
                </a:solidFill>
              </a:rPr>
              <a:t>Goal: Gets your data from this computer to the other computer half way across the world</a:t>
            </a:r>
            <a:endParaRPr sz="3600">
              <a:solidFill>
                <a:srgbClr val="FFFFFF"/>
              </a:solidFill>
            </a:endParaRPr>
          </a:p>
          <a:p>
            <a:pPr lvl="0">
              <a:defRPr sz="1800">
                <a:solidFill>
                  <a:srgbClr val="000000"/>
                </a:solidFill>
              </a:defRPr>
            </a:pPr>
            <a:r>
              <a:rPr sz="3600">
                <a:solidFill>
                  <a:srgbClr val="FFFFFF"/>
                </a:solidFill>
              </a:rPr>
              <a:t>Each router knows about nearby routers</a:t>
            </a:r>
            <a:endParaRPr sz="3600">
              <a:solidFill>
                <a:srgbClr val="FFFFFF"/>
              </a:solidFill>
            </a:endParaRPr>
          </a:p>
          <a:p>
            <a:pPr lvl="0">
              <a:defRPr sz="1800">
                <a:solidFill>
                  <a:srgbClr val="000000"/>
                </a:solidFill>
              </a:defRPr>
            </a:pPr>
            <a:r>
              <a:rPr sz="3600">
                <a:solidFill>
                  <a:srgbClr val="FFFFFF"/>
                </a:solidFill>
              </a:rPr>
              <a:t>IP Is best effort - it is OK to drop data if things go bad...</a:t>
            </a:r>
          </a:p>
        </p:txBody>
      </p:sp>
      <p:pic>
        <p:nvPicPr>
          <p:cNvPr id="385" name="Snapshot 2008-09-30 12-32-52.jpg"/>
          <p:cNvPicPr/>
          <p:nvPr/>
        </p:nvPicPr>
        <p:blipFill>
          <a:blip r:embed="rId2">
            <a:extLst/>
          </a:blip>
          <a:stretch>
            <a:fillRect/>
          </a:stretch>
        </p:blipFill>
        <p:spPr>
          <a:xfrm>
            <a:off x="9309100" y="2806700"/>
            <a:ext cx="6007100" cy="4699000"/>
          </a:xfrm>
          <a:prstGeom prst="rect">
            <a:avLst/>
          </a:prstGeom>
          <a:ln w="12700">
            <a:miter lim="400000"/>
          </a:ln>
        </p:spPr>
      </p:pic>
      <p:sp>
        <p:nvSpPr>
          <p:cNvPr id="386" name="Shape 386"/>
          <p:cNvSpPr/>
          <p:nvPr/>
        </p:nvSpPr>
        <p:spPr>
          <a:xfrm>
            <a:off x="9563100" y="4838700"/>
            <a:ext cx="5524500" cy="774700"/>
          </a:xfrm>
          <a:prstGeom prst="rect">
            <a:avLst/>
          </a:prstGeom>
          <a:ln w="25400">
            <a:solidFill>
              <a:srgbClr val="00F900"/>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387" name="Shape 387"/>
          <p:cNvSpPr/>
          <p:nvPr/>
        </p:nvSpPr>
        <p:spPr>
          <a:xfrm>
            <a:off x="7058322" y="8477250"/>
            <a:ext cx="8851504"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800">
                <a:solidFill>
                  <a:srgbClr val="FFFFFF"/>
                </a:solidFill>
                <a:latin typeface="+mn-lt"/>
                <a:ea typeface="+mn-ea"/>
                <a:cs typeface="+mn-cs"/>
                <a:sym typeface="Gill Sans"/>
              </a:rPr>
              <a:t>Source: </a:t>
            </a:r>
            <a:r>
              <a:rPr sz="2800" u="sng">
                <a:solidFill>
                  <a:srgbClr val="FFFFFF"/>
                </a:solidFill>
                <a:latin typeface="+mn-lt"/>
                <a:ea typeface="+mn-ea"/>
                <a:cs typeface="+mn-cs"/>
                <a:sym typeface="Gill Sans"/>
                <a:hlinkClick r:id="rId3" invalidUrl="" action="" tgtFrame="" tooltip="" history="1" highlightClick="0" endSnd="0"/>
              </a:rPr>
              <a:t>http://en.wikipedia.org/wiki/Internet_Protocol_Suite</a:t>
            </a:r>
            <a:r>
              <a:rPr sz="2800">
                <a:solidFill>
                  <a:srgbClr val="FFFFFF"/>
                </a:solidFill>
                <a:latin typeface="+mn-lt"/>
                <a:ea typeface="+mn-ea"/>
                <a:cs typeface="+mn-cs"/>
                <a:sym typeface="Gill Sans"/>
              </a:rPr>
              <a:t> </a:t>
            </a:r>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hape 389"/>
          <p:cNvSpPr/>
          <p:nvPr>
            <p:ph type="title"/>
          </p:nvPr>
        </p:nvSpPr>
        <p:spPr>
          <a:xfrm>
            <a:off x="1155700" y="241300"/>
            <a:ext cx="13931900" cy="18796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IP Addresses</a:t>
            </a:r>
          </a:p>
        </p:txBody>
      </p:sp>
      <p:sp>
        <p:nvSpPr>
          <p:cNvPr id="390" name="Shape 390"/>
          <p:cNvSpPr/>
          <p:nvPr>
            <p:ph type="body" idx="1"/>
          </p:nvPr>
        </p:nvSpPr>
        <p:spPr>
          <a:xfrm>
            <a:off x="1155700" y="2247900"/>
            <a:ext cx="13931900" cy="6540500"/>
          </a:xfrm>
          <a:prstGeom prst="rect">
            <a:avLst/>
          </a:prstGeom>
        </p:spPr>
        <p:txBody>
          <a:bodyPr/>
          <a:lstStyle/>
          <a:p>
            <a:pPr lvl="0">
              <a:defRPr sz="1800">
                <a:solidFill>
                  <a:srgbClr val="000000"/>
                </a:solidFill>
              </a:defRPr>
            </a:pPr>
            <a:r>
              <a:rPr sz="3600">
                <a:solidFill>
                  <a:srgbClr val="FFFFFF"/>
                </a:solidFill>
              </a:rPr>
              <a:t>The IP address is the worldwide number which is associated with one particular workstation or server</a:t>
            </a:r>
            <a:endParaRPr sz="3600">
              <a:solidFill>
                <a:srgbClr val="FFFFFF"/>
              </a:solidFill>
            </a:endParaRPr>
          </a:p>
          <a:p>
            <a:pPr lvl="0">
              <a:defRPr sz="1800">
                <a:solidFill>
                  <a:srgbClr val="000000"/>
                </a:solidFill>
              </a:defRPr>
            </a:pPr>
            <a:r>
              <a:rPr sz="3600">
                <a:solidFill>
                  <a:srgbClr val="FFFFFF"/>
                </a:solidFill>
              </a:rPr>
              <a:t>Every system which will send packets directly out across the Internet must have a unique IP address</a:t>
            </a:r>
            <a:endParaRPr sz="3600">
              <a:solidFill>
                <a:srgbClr val="FFFFFF"/>
              </a:solidFill>
            </a:endParaRPr>
          </a:p>
          <a:p>
            <a:pPr lvl="0">
              <a:defRPr sz="1800">
                <a:solidFill>
                  <a:srgbClr val="000000"/>
                </a:solidFill>
              </a:defRPr>
            </a:pPr>
            <a:r>
              <a:rPr sz="3600">
                <a:solidFill>
                  <a:srgbClr val="FFFFFF"/>
                </a:solidFill>
              </a:rPr>
              <a:t>IP addresses are based on where station is connected</a:t>
            </a:r>
            <a:endParaRPr sz="3600">
              <a:solidFill>
                <a:srgbClr val="FFFFFF"/>
              </a:solidFill>
            </a:endParaRPr>
          </a:p>
          <a:p>
            <a:pPr lvl="0">
              <a:defRPr sz="1800">
                <a:solidFill>
                  <a:srgbClr val="000000"/>
                </a:solidFill>
              </a:defRPr>
            </a:pPr>
            <a:r>
              <a:rPr sz="3600">
                <a:solidFill>
                  <a:srgbClr val="FFFFFF"/>
                </a:solidFill>
              </a:rPr>
              <a:t>IP addresses are not controlled by a single organization - address ranges are assigned</a:t>
            </a:r>
            <a:endParaRPr sz="3600">
              <a:solidFill>
                <a:srgbClr val="FFFFFF"/>
              </a:solidFill>
            </a:endParaRPr>
          </a:p>
          <a:p>
            <a:pPr lvl="0">
              <a:defRPr sz="1800">
                <a:solidFill>
                  <a:srgbClr val="000000"/>
                </a:solidFill>
              </a:defRPr>
            </a:pPr>
            <a:r>
              <a:rPr sz="3600">
                <a:solidFill>
                  <a:srgbClr val="FFFFFF"/>
                </a:solidFill>
              </a:rPr>
              <a:t>They are like phone numbers – they get reorganized once in a great while</a:t>
            </a:r>
          </a:p>
        </p:txBody>
      </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2" name="droppedImage.pdf"/>
          <p:cNvPicPr/>
          <p:nvPr/>
        </p:nvPicPr>
        <p:blipFill>
          <a:blip r:embed="rId2">
            <a:extLst/>
          </a:blip>
          <a:stretch>
            <a:fillRect/>
          </a:stretch>
        </p:blipFill>
        <p:spPr>
          <a:xfrm>
            <a:off x="2133600" y="-228600"/>
            <a:ext cx="12446000" cy="9169400"/>
          </a:xfrm>
          <a:prstGeom prst="rect">
            <a:avLst/>
          </a:prstGeom>
          <a:ln w="12700">
            <a:miter lim="400000"/>
          </a:ln>
        </p:spPr>
      </p:pic>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4" name="Shape 394"/>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IP Address Format</a:t>
            </a:r>
          </a:p>
        </p:txBody>
      </p:sp>
      <p:sp>
        <p:nvSpPr>
          <p:cNvPr id="395" name="Shape 395"/>
          <p:cNvSpPr/>
          <p:nvPr>
            <p:ph type="body" idx="1"/>
          </p:nvPr>
        </p:nvSpPr>
        <p:spPr>
          <a:xfrm>
            <a:off x="1155700" y="2603500"/>
            <a:ext cx="13931900" cy="4025900"/>
          </a:xfrm>
          <a:prstGeom prst="rect">
            <a:avLst/>
          </a:prstGeom>
        </p:spPr>
        <p:txBody>
          <a:bodyPr/>
          <a:lstStyle/>
          <a:p>
            <a:pPr lvl="0">
              <a:defRPr sz="1800">
                <a:solidFill>
                  <a:srgbClr val="000000"/>
                </a:solidFill>
              </a:defRPr>
            </a:pPr>
            <a:r>
              <a:rPr b="1" sz="3600">
                <a:solidFill>
                  <a:srgbClr val="FFFFFF"/>
                </a:solidFill>
              </a:rPr>
              <a:t>Four numbers with dots - each number 1-255 (32 bits)</a:t>
            </a:r>
            <a:endParaRPr b="1" sz="3600">
              <a:solidFill>
                <a:srgbClr val="FFFFFF"/>
              </a:solidFill>
            </a:endParaRPr>
          </a:p>
          <a:p>
            <a:pPr lvl="0">
              <a:defRPr sz="1800">
                <a:solidFill>
                  <a:srgbClr val="000000"/>
                </a:solidFill>
              </a:defRPr>
            </a:pPr>
            <a:r>
              <a:rPr b="1" sz="3600">
                <a:solidFill>
                  <a:srgbClr val="FFFFFF"/>
                </a:solidFill>
              </a:rPr>
              <a:t>Kind of like phone numbers with an “area code”</a:t>
            </a:r>
            <a:endParaRPr b="1" sz="3600">
              <a:solidFill>
                <a:srgbClr val="FFFFFF"/>
              </a:solidFill>
            </a:endParaRPr>
          </a:p>
          <a:p>
            <a:pPr lvl="0">
              <a:defRPr sz="1800">
                <a:solidFill>
                  <a:srgbClr val="000000"/>
                </a:solidFill>
              </a:defRPr>
            </a:pPr>
            <a:r>
              <a:rPr b="1" sz="3600">
                <a:solidFill>
                  <a:srgbClr val="FFFFFF"/>
                </a:solidFill>
              </a:rPr>
              <a:t>The prefix of the address is “which network”</a:t>
            </a:r>
            <a:endParaRPr b="1" sz="3600">
              <a:solidFill>
                <a:srgbClr val="FFFFFF"/>
              </a:solidFill>
            </a:endParaRPr>
          </a:p>
          <a:p>
            <a:pPr lvl="0">
              <a:defRPr sz="1800">
                <a:solidFill>
                  <a:srgbClr val="000000"/>
                </a:solidFill>
              </a:defRPr>
            </a:pPr>
            <a:r>
              <a:rPr b="1" sz="3600">
                <a:solidFill>
                  <a:srgbClr val="FFFFFF"/>
                </a:solidFill>
              </a:rPr>
              <a:t>While the data is traversing the Internet - all that matters is the network number</a:t>
            </a:r>
          </a:p>
        </p:txBody>
      </p:sp>
      <p:sp>
        <p:nvSpPr>
          <p:cNvPr id="396" name="Shape 396"/>
          <p:cNvSpPr/>
          <p:nvPr/>
        </p:nvSpPr>
        <p:spPr>
          <a:xfrm>
            <a:off x="2287922" y="6959600"/>
            <a:ext cx="294992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00F900"/>
                </a:solidFill>
                <a:latin typeface="+mn-lt"/>
                <a:ea typeface="+mn-ea"/>
                <a:cs typeface="+mn-cs"/>
                <a:sym typeface="Gill Sans"/>
              </a:rPr>
              <a:t>(734)</a:t>
            </a:r>
            <a:r>
              <a:rPr sz="3600">
                <a:solidFill>
                  <a:srgbClr val="FFFFFF"/>
                </a:solidFill>
                <a:latin typeface="+mn-lt"/>
                <a:ea typeface="+mn-ea"/>
                <a:cs typeface="+mn-cs"/>
                <a:sym typeface="Gill Sans"/>
              </a:rPr>
              <a:t> 764 1855</a:t>
            </a:r>
          </a:p>
        </p:txBody>
      </p:sp>
      <p:sp>
        <p:nvSpPr>
          <p:cNvPr id="397" name="Shape 397"/>
          <p:cNvSpPr/>
          <p:nvPr/>
        </p:nvSpPr>
        <p:spPr>
          <a:xfrm>
            <a:off x="10705467" y="6985000"/>
            <a:ext cx="3285233" cy="166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00F900"/>
                </a:solidFill>
                <a:latin typeface="+mn-lt"/>
                <a:ea typeface="+mn-ea"/>
                <a:cs typeface="+mn-cs"/>
                <a:sym typeface="Gill Sans"/>
              </a:rPr>
              <a:t>141.211</a:t>
            </a:r>
            <a:r>
              <a:rPr sz="3600">
                <a:solidFill>
                  <a:srgbClr val="FFFFFF"/>
                </a:solidFill>
                <a:latin typeface="+mn-lt"/>
                <a:ea typeface="+mn-ea"/>
                <a:cs typeface="+mn-cs"/>
                <a:sym typeface="Gill Sans"/>
              </a:rPr>
              <a:t>.144.188</a:t>
            </a:r>
            <a:endParaRPr sz="3600">
              <a:solidFill>
                <a:srgbClr val="FFFFFF"/>
              </a:solidFill>
              <a:latin typeface="+mn-lt"/>
              <a:ea typeface="+mn-ea"/>
              <a:cs typeface="+mn-cs"/>
              <a:sym typeface="Gill Sans"/>
            </a:endParaRPr>
          </a:p>
          <a:p>
            <a:pPr lvl="0" algn="ctr" defTabSz="546100">
              <a:defRPr sz="1800"/>
            </a:pPr>
            <a:endParaRPr sz="3600">
              <a:solidFill>
                <a:srgbClr val="FFFFFF"/>
              </a:solidFill>
              <a:latin typeface="+mn-lt"/>
              <a:ea typeface="+mn-ea"/>
              <a:cs typeface="+mn-cs"/>
              <a:sym typeface="Gill Sans"/>
            </a:endParaRPr>
          </a:p>
          <a:p>
            <a:pPr lvl="0" algn="ctr" defTabSz="546100">
              <a:defRPr sz="1800"/>
            </a:pPr>
            <a:r>
              <a:rPr sz="3600">
                <a:solidFill>
                  <a:srgbClr val="00F900"/>
                </a:solidFill>
                <a:latin typeface="+mn-lt"/>
                <a:ea typeface="+mn-ea"/>
                <a:cs typeface="+mn-cs"/>
                <a:sym typeface="Gill Sans"/>
              </a:rPr>
              <a:t>141.211</a:t>
            </a:r>
            <a:r>
              <a:rPr sz="3600">
                <a:solidFill>
                  <a:srgbClr val="FFFFFF"/>
                </a:solidFill>
                <a:latin typeface="+mn-lt"/>
                <a:ea typeface="+mn-ea"/>
                <a:cs typeface="+mn-cs"/>
                <a:sym typeface="Gill Sans"/>
              </a:rPr>
              <a:t>.*.*</a:t>
            </a:r>
          </a:p>
        </p:txBody>
      </p:sp>
      <p:sp>
        <p:nvSpPr>
          <p:cNvPr id="398" name="Shape 398"/>
          <p:cNvSpPr/>
          <p:nvPr/>
        </p:nvSpPr>
        <p:spPr>
          <a:xfrm>
            <a:off x="1766552" y="7975600"/>
            <a:ext cx="203686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Area code</a:t>
            </a:r>
          </a:p>
        </p:txBody>
      </p:sp>
      <p:sp>
        <p:nvSpPr>
          <p:cNvPr id="399" name="Shape 399"/>
          <p:cNvSpPr/>
          <p:nvPr/>
        </p:nvSpPr>
        <p:spPr>
          <a:xfrm>
            <a:off x="7910202" y="7435850"/>
            <a:ext cx="2068563"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Network </a:t>
            </a:r>
            <a:endParaRPr sz="3600">
              <a:solidFill>
                <a:srgbClr val="FFFB00"/>
              </a:solidFill>
              <a:latin typeface="+mn-lt"/>
              <a:ea typeface="+mn-ea"/>
              <a:cs typeface="+mn-cs"/>
              <a:sym typeface="Gill Sans"/>
            </a:endParaRPr>
          </a:p>
          <a:p>
            <a:pPr lvl="0" algn="ctr" defTabSz="546100">
              <a:defRPr sz="1800"/>
            </a:pPr>
            <a:r>
              <a:rPr sz="3600">
                <a:solidFill>
                  <a:srgbClr val="FFFB00"/>
                </a:solidFill>
                <a:latin typeface="+mn-lt"/>
                <a:ea typeface="+mn-ea"/>
                <a:cs typeface="+mn-cs"/>
                <a:sym typeface="Gill Sans"/>
              </a:rPr>
              <a:t>Number</a:t>
            </a:r>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01" name="1194983899606690431network_could_nicolas_cl_.svg.med.png"/>
          <p:cNvPicPr/>
          <p:nvPr/>
        </p:nvPicPr>
        <p:blipFill>
          <a:blip r:embed="rId2">
            <a:extLst/>
          </a:blip>
          <a:stretch>
            <a:fillRect/>
          </a:stretch>
        </p:blipFill>
        <p:spPr>
          <a:xfrm>
            <a:off x="3619500" y="1168230"/>
            <a:ext cx="9004300" cy="6813255"/>
          </a:xfrm>
          <a:prstGeom prst="rect">
            <a:avLst/>
          </a:prstGeom>
          <a:ln w="12700">
            <a:miter lim="400000"/>
          </a:ln>
        </p:spPr>
      </p:pic>
      <p:pic>
        <p:nvPicPr>
          <p:cNvPr id="402" name="11949839031316979841alcatel_oxo_nicolas_cle_.svg.med.png"/>
          <p:cNvPicPr/>
          <p:nvPr/>
        </p:nvPicPr>
        <p:blipFill>
          <a:blip r:embed="rId3">
            <a:extLst/>
          </a:blip>
          <a:stretch>
            <a:fillRect/>
          </a:stretch>
        </p:blipFill>
        <p:spPr>
          <a:xfrm>
            <a:off x="774700" y="4254500"/>
            <a:ext cx="2540000" cy="1295400"/>
          </a:xfrm>
          <a:prstGeom prst="rect">
            <a:avLst/>
          </a:prstGeom>
          <a:ln w="12700">
            <a:miter lim="400000"/>
          </a:ln>
        </p:spPr>
      </p:pic>
      <p:sp>
        <p:nvSpPr>
          <p:cNvPr id="403" name="Shape 403"/>
          <p:cNvSpPr/>
          <p:nvPr/>
        </p:nvSpPr>
        <p:spPr>
          <a:xfrm flipH="1" flipV="1">
            <a:off x="13004800" y="5329498"/>
            <a:ext cx="1008285" cy="349814"/>
          </a:xfrm>
          <a:prstGeom prst="line">
            <a:avLst/>
          </a:prstGeom>
          <a:ln w="76200">
            <a:solidFill>
              <a:srgbClr val="FFFB00"/>
            </a:solidFill>
            <a:miter lim="400000"/>
            <a:headEnd type="triangle"/>
          </a:ln>
        </p:spPr>
        <p:txBody>
          <a:bodyPr lIns="0" tIns="0" rIns="0" bIns="0"/>
          <a:lstStyle/>
          <a:p>
            <a:pPr lvl="0"/>
          </a:p>
        </p:txBody>
      </p:sp>
      <p:sp>
        <p:nvSpPr>
          <p:cNvPr id="404" name="Shape 404"/>
          <p:cNvSpPr/>
          <p:nvPr/>
        </p:nvSpPr>
        <p:spPr>
          <a:xfrm flipH="1" flipV="1">
            <a:off x="1975412" y="5432384"/>
            <a:ext cx="1316943" cy="82310"/>
          </a:xfrm>
          <a:prstGeom prst="line">
            <a:avLst/>
          </a:prstGeom>
          <a:ln w="76200">
            <a:solidFill>
              <a:srgbClr val="FFFB00"/>
            </a:solidFill>
            <a:miter lim="400000"/>
            <a:headEnd type="triangle"/>
          </a:ln>
        </p:spPr>
        <p:txBody>
          <a:bodyPr lIns="0" tIns="0" rIns="0" bIns="0"/>
          <a:lstStyle/>
          <a:p>
            <a:pPr lvl="0"/>
          </a:p>
        </p:txBody>
      </p:sp>
      <p:pic>
        <p:nvPicPr>
          <p:cNvPr id="405" name="11949839031316979841alcatel_oxo_nicolas_cle_.svg.med.png"/>
          <p:cNvPicPr/>
          <p:nvPr/>
        </p:nvPicPr>
        <p:blipFill>
          <a:blip r:embed="rId3">
            <a:extLst/>
          </a:blip>
          <a:stretch>
            <a:fillRect/>
          </a:stretch>
        </p:blipFill>
        <p:spPr>
          <a:xfrm>
            <a:off x="13258800" y="2984500"/>
            <a:ext cx="2540000" cy="1295400"/>
          </a:xfrm>
          <a:prstGeom prst="rect">
            <a:avLst/>
          </a:prstGeom>
          <a:ln w="12700">
            <a:miter lim="400000"/>
          </a:ln>
        </p:spPr>
      </p:pic>
      <p:sp>
        <p:nvSpPr>
          <p:cNvPr id="406" name="Shape 406"/>
          <p:cNvSpPr/>
          <p:nvPr/>
        </p:nvSpPr>
        <p:spPr>
          <a:xfrm>
            <a:off x="647079" y="3048000"/>
            <a:ext cx="31582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00F900"/>
                </a:solidFill>
                <a:latin typeface="+mn-lt"/>
                <a:ea typeface="+mn-ea"/>
                <a:cs typeface="+mn-cs"/>
                <a:sym typeface="Gill Sans"/>
              </a:rPr>
              <a:t>141.211</a:t>
            </a:r>
            <a:r>
              <a:rPr sz="3600">
                <a:solidFill>
                  <a:srgbClr val="FFFFFF"/>
                </a:solidFill>
                <a:latin typeface="+mn-lt"/>
                <a:ea typeface="+mn-ea"/>
                <a:cs typeface="+mn-cs"/>
                <a:sym typeface="Gill Sans"/>
              </a:rPr>
              <a:t>.144.188</a:t>
            </a:r>
          </a:p>
        </p:txBody>
      </p:sp>
      <p:sp>
        <p:nvSpPr>
          <p:cNvPr id="407" name="Shape 407"/>
          <p:cNvSpPr/>
          <p:nvPr/>
        </p:nvSpPr>
        <p:spPr>
          <a:xfrm>
            <a:off x="13169279" y="2057400"/>
            <a:ext cx="27010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00F900"/>
                </a:solidFill>
                <a:latin typeface="+mn-lt"/>
                <a:ea typeface="+mn-ea"/>
                <a:cs typeface="+mn-cs"/>
                <a:sym typeface="Gill Sans"/>
              </a:rPr>
              <a:t>67.149</a:t>
            </a:r>
            <a:r>
              <a:rPr sz="3600">
                <a:solidFill>
                  <a:srgbClr val="FFFFFF"/>
                </a:solidFill>
                <a:latin typeface="+mn-lt"/>
                <a:ea typeface="+mn-ea"/>
                <a:cs typeface="+mn-cs"/>
                <a:sym typeface="Gill Sans"/>
              </a:rPr>
              <a:t>.102.75</a:t>
            </a:r>
          </a:p>
        </p:txBody>
      </p:sp>
      <p:sp>
        <p:nvSpPr>
          <p:cNvPr id="408" name="Shape 408"/>
          <p:cNvSpPr/>
          <p:nvPr/>
        </p:nvSpPr>
        <p:spPr>
          <a:xfrm>
            <a:off x="13131179" y="7404100"/>
            <a:ext cx="24724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00F900"/>
                </a:solidFill>
                <a:latin typeface="+mn-lt"/>
                <a:ea typeface="+mn-ea"/>
                <a:cs typeface="+mn-cs"/>
                <a:sym typeface="Gill Sans"/>
              </a:rPr>
              <a:t>67.149</a:t>
            </a:r>
            <a:r>
              <a:rPr sz="3600">
                <a:solidFill>
                  <a:srgbClr val="FFFFFF"/>
                </a:solidFill>
                <a:latin typeface="+mn-lt"/>
                <a:ea typeface="+mn-ea"/>
                <a:cs typeface="+mn-cs"/>
                <a:sym typeface="Gill Sans"/>
              </a:rPr>
              <a:t>.94.33</a:t>
            </a:r>
          </a:p>
        </p:txBody>
      </p:sp>
      <p:pic>
        <p:nvPicPr>
          <p:cNvPr id="409" name="11949839031316979841alcatel_oxo_nicolas_cle_.svg.med.png"/>
          <p:cNvPicPr/>
          <p:nvPr/>
        </p:nvPicPr>
        <p:blipFill>
          <a:blip r:embed="rId3">
            <a:extLst/>
          </a:blip>
          <a:stretch>
            <a:fillRect/>
          </a:stretch>
        </p:blipFill>
        <p:spPr>
          <a:xfrm>
            <a:off x="13106400" y="5981700"/>
            <a:ext cx="2540000" cy="1295400"/>
          </a:xfrm>
          <a:prstGeom prst="rect">
            <a:avLst/>
          </a:prstGeom>
          <a:ln w="12700">
            <a:miter lim="400000"/>
          </a:ln>
        </p:spPr>
      </p:pic>
      <p:sp>
        <p:nvSpPr>
          <p:cNvPr id="410" name="Shape 410"/>
          <p:cNvSpPr/>
          <p:nvPr/>
        </p:nvSpPr>
        <p:spPr>
          <a:xfrm>
            <a:off x="669292" y="6667500"/>
            <a:ext cx="3113783" cy="622300"/>
          </a:xfrm>
          <a:prstGeom prst="rect">
            <a:avLst/>
          </a:prstGeom>
          <a:solidFill>
            <a:srgbClr val="424242"/>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ctr" defTabSz="546100">
              <a:defRPr sz="1800"/>
            </a:pPr>
            <a:r>
              <a:rPr sz="3600">
                <a:solidFill>
                  <a:srgbClr val="FFFFFF"/>
                </a:solidFill>
                <a:latin typeface="+mn-lt"/>
                <a:ea typeface="+mn-ea"/>
                <a:cs typeface="+mn-cs"/>
                <a:sym typeface="Gill Sans"/>
              </a:rPr>
              <a:t>To:</a:t>
            </a:r>
            <a:r>
              <a:rPr sz="3600">
                <a:solidFill>
                  <a:srgbClr val="00F900"/>
                </a:solidFill>
                <a:latin typeface="+mn-lt"/>
                <a:ea typeface="+mn-ea"/>
                <a:cs typeface="+mn-cs"/>
                <a:sym typeface="Gill Sans"/>
              </a:rPr>
              <a:t> 67.149</a:t>
            </a:r>
            <a:r>
              <a:rPr sz="3600">
                <a:solidFill>
                  <a:srgbClr val="FFFFFF"/>
                </a:solidFill>
                <a:latin typeface="+mn-lt"/>
                <a:ea typeface="+mn-ea"/>
                <a:cs typeface="+mn-cs"/>
                <a:sym typeface="Gill Sans"/>
              </a:rPr>
              <a:t>.94.33</a:t>
            </a:r>
          </a:p>
        </p:txBody>
      </p:sp>
      <p:sp>
        <p:nvSpPr>
          <p:cNvPr id="411" name="Shape 411"/>
          <p:cNvSpPr/>
          <p:nvPr/>
        </p:nvSpPr>
        <p:spPr>
          <a:xfrm flipH="1">
            <a:off x="7551838" y="3930248"/>
            <a:ext cx="1131747" cy="617318"/>
          </a:xfrm>
          <a:prstGeom prst="line">
            <a:avLst/>
          </a:prstGeom>
          <a:ln w="76200">
            <a:solidFill>
              <a:srgbClr val="FFFB00"/>
            </a:solidFill>
            <a:miter lim="400000"/>
            <a:headEnd type="triangle"/>
            <a:tailEnd type="triangle"/>
          </a:ln>
        </p:spPr>
        <p:txBody>
          <a:bodyPr lIns="0" tIns="0" rIns="0" bIns="0"/>
          <a:lstStyle/>
          <a:p>
            <a:pPr lvl="0"/>
          </a:p>
        </p:txBody>
      </p:sp>
      <p:pic>
        <p:nvPicPr>
          <p:cNvPr id="412" name="1194983908254897104switch_hp_nicolas_c_.svg.med.png"/>
          <p:cNvPicPr/>
          <p:nvPr/>
        </p:nvPicPr>
        <p:blipFill>
          <a:blip r:embed="rId4">
            <a:extLst/>
          </a:blip>
          <a:stretch>
            <a:fillRect/>
          </a:stretch>
        </p:blipFill>
        <p:spPr>
          <a:xfrm>
            <a:off x="3340100" y="5092700"/>
            <a:ext cx="1892300" cy="372153"/>
          </a:xfrm>
          <a:prstGeom prst="rect">
            <a:avLst/>
          </a:prstGeom>
          <a:ln w="12700">
            <a:miter lim="400000"/>
          </a:ln>
        </p:spPr>
      </p:pic>
      <p:pic>
        <p:nvPicPr>
          <p:cNvPr id="413" name="1194983908254897104switch_hp_nicolas_c_.svg.med.png"/>
          <p:cNvPicPr/>
          <p:nvPr/>
        </p:nvPicPr>
        <p:blipFill>
          <a:blip r:embed="rId4">
            <a:extLst/>
          </a:blip>
          <a:stretch>
            <a:fillRect/>
          </a:stretch>
        </p:blipFill>
        <p:spPr>
          <a:xfrm>
            <a:off x="6172200" y="4559300"/>
            <a:ext cx="1892300" cy="372153"/>
          </a:xfrm>
          <a:prstGeom prst="rect">
            <a:avLst/>
          </a:prstGeom>
          <a:ln w="12700">
            <a:miter lim="400000"/>
          </a:ln>
        </p:spPr>
      </p:pic>
      <p:pic>
        <p:nvPicPr>
          <p:cNvPr id="414" name="1194983908254897104switch_hp_nicolas_c_.svg.med.png"/>
          <p:cNvPicPr/>
          <p:nvPr/>
        </p:nvPicPr>
        <p:blipFill>
          <a:blip r:embed="rId4">
            <a:extLst/>
          </a:blip>
          <a:stretch>
            <a:fillRect/>
          </a:stretch>
        </p:blipFill>
        <p:spPr>
          <a:xfrm>
            <a:off x="7175500" y="5918200"/>
            <a:ext cx="1892300" cy="372153"/>
          </a:xfrm>
          <a:prstGeom prst="rect">
            <a:avLst/>
          </a:prstGeom>
          <a:ln w="12700">
            <a:miter lim="400000"/>
          </a:ln>
        </p:spPr>
      </p:pic>
      <p:pic>
        <p:nvPicPr>
          <p:cNvPr id="415" name="1194983908254897104switch_hp_nicolas_c_.svg.med.png"/>
          <p:cNvPicPr/>
          <p:nvPr/>
        </p:nvPicPr>
        <p:blipFill>
          <a:blip r:embed="rId4">
            <a:extLst/>
          </a:blip>
          <a:stretch>
            <a:fillRect/>
          </a:stretch>
        </p:blipFill>
        <p:spPr>
          <a:xfrm>
            <a:off x="8712200" y="3543300"/>
            <a:ext cx="1892300" cy="372153"/>
          </a:xfrm>
          <a:prstGeom prst="rect">
            <a:avLst/>
          </a:prstGeom>
          <a:ln w="12700">
            <a:miter lim="400000"/>
          </a:ln>
        </p:spPr>
      </p:pic>
      <p:sp>
        <p:nvSpPr>
          <p:cNvPr id="416" name="Shape 416"/>
          <p:cNvSpPr/>
          <p:nvPr/>
        </p:nvSpPr>
        <p:spPr>
          <a:xfrm flipH="1">
            <a:off x="8539544" y="3971402"/>
            <a:ext cx="884821" cy="1872527"/>
          </a:xfrm>
          <a:prstGeom prst="line">
            <a:avLst/>
          </a:prstGeom>
          <a:ln w="76200">
            <a:solidFill>
              <a:srgbClr val="FFFB00"/>
            </a:solidFill>
            <a:miter lim="400000"/>
            <a:headEnd type="triangle"/>
            <a:tailEnd type="triangle"/>
          </a:ln>
        </p:spPr>
        <p:txBody>
          <a:bodyPr lIns="0" tIns="0" rIns="0" bIns="0"/>
          <a:lstStyle/>
          <a:p>
            <a:pPr lvl="0"/>
          </a:p>
        </p:txBody>
      </p:sp>
      <p:sp>
        <p:nvSpPr>
          <p:cNvPr id="417" name="Shape 417"/>
          <p:cNvSpPr/>
          <p:nvPr/>
        </p:nvSpPr>
        <p:spPr>
          <a:xfrm flipH="1" flipV="1">
            <a:off x="5123726" y="5411806"/>
            <a:ext cx="2242918" cy="596741"/>
          </a:xfrm>
          <a:prstGeom prst="line">
            <a:avLst/>
          </a:prstGeom>
          <a:ln w="76200">
            <a:solidFill>
              <a:srgbClr val="FFFB00"/>
            </a:solidFill>
            <a:miter lim="400000"/>
            <a:headEnd type="triangle"/>
            <a:tailEnd type="triangle"/>
          </a:ln>
        </p:spPr>
        <p:txBody>
          <a:bodyPr lIns="0" tIns="0" rIns="0" bIns="0"/>
          <a:lstStyle/>
          <a:p>
            <a:pPr lvl="0"/>
          </a:p>
        </p:txBody>
      </p:sp>
      <p:sp>
        <p:nvSpPr>
          <p:cNvPr id="418" name="Shape 418"/>
          <p:cNvSpPr/>
          <p:nvPr/>
        </p:nvSpPr>
        <p:spPr>
          <a:xfrm flipH="1">
            <a:off x="5185458" y="4815068"/>
            <a:ext cx="967130" cy="370391"/>
          </a:xfrm>
          <a:prstGeom prst="line">
            <a:avLst/>
          </a:prstGeom>
          <a:ln w="76200">
            <a:solidFill>
              <a:srgbClr val="FFFB00"/>
            </a:solidFill>
            <a:miter lim="400000"/>
            <a:headEnd type="triangle"/>
            <a:tailEnd type="triangle"/>
          </a:ln>
        </p:spPr>
        <p:txBody>
          <a:bodyPr lIns="0" tIns="0" rIns="0" bIns="0"/>
          <a:lstStyle/>
          <a:p>
            <a:pPr lvl="0"/>
          </a:p>
        </p:txBody>
      </p:sp>
      <p:pic>
        <p:nvPicPr>
          <p:cNvPr id="419" name="1194983908254897104switch_hp_nicolas_c_.svg.med.png"/>
          <p:cNvPicPr/>
          <p:nvPr/>
        </p:nvPicPr>
        <p:blipFill>
          <a:blip r:embed="rId4">
            <a:extLst/>
          </a:blip>
          <a:stretch>
            <a:fillRect/>
          </a:stretch>
        </p:blipFill>
        <p:spPr>
          <a:xfrm>
            <a:off x="11112500" y="4940300"/>
            <a:ext cx="1892300" cy="372153"/>
          </a:xfrm>
          <a:prstGeom prst="rect">
            <a:avLst/>
          </a:prstGeom>
          <a:ln w="12700">
            <a:miter lim="400000"/>
          </a:ln>
        </p:spPr>
      </p:pic>
      <p:sp>
        <p:nvSpPr>
          <p:cNvPr id="420" name="Shape 420"/>
          <p:cNvSpPr/>
          <p:nvPr/>
        </p:nvSpPr>
        <p:spPr>
          <a:xfrm flipH="1">
            <a:off x="9156860" y="5185458"/>
            <a:ext cx="1975414" cy="823089"/>
          </a:xfrm>
          <a:prstGeom prst="line">
            <a:avLst/>
          </a:prstGeom>
          <a:ln w="76200">
            <a:solidFill>
              <a:srgbClr val="FFFB00"/>
            </a:solidFill>
            <a:miter lim="400000"/>
            <a:headEnd type="triangle"/>
            <a:tailEnd type="triangle"/>
          </a:ln>
        </p:spPr>
        <p:txBody>
          <a:bodyPr lIns="0" tIns="0" rIns="0" bIns="0"/>
          <a:lstStyle/>
          <a:p>
            <a:pPr lvl="0"/>
          </a:p>
        </p:txBody>
      </p:sp>
      <p:sp>
        <p:nvSpPr>
          <p:cNvPr id="421" name="Shape 421"/>
          <p:cNvSpPr/>
          <p:nvPr/>
        </p:nvSpPr>
        <p:spPr>
          <a:xfrm flipH="1" flipV="1">
            <a:off x="7983959" y="4732759"/>
            <a:ext cx="3251201" cy="267505"/>
          </a:xfrm>
          <a:prstGeom prst="line">
            <a:avLst/>
          </a:prstGeom>
          <a:ln w="76200">
            <a:solidFill>
              <a:srgbClr val="FFFB00"/>
            </a:solidFill>
            <a:miter lim="400000"/>
            <a:headEnd type="triangle"/>
            <a:tailEnd type="triangle"/>
          </a:ln>
        </p:spPr>
        <p:txBody>
          <a:bodyPr lIns="0" tIns="0" rIns="0" bIns="0"/>
          <a:lstStyle/>
          <a:p>
            <a:pPr lvl="0"/>
          </a:p>
        </p:txBody>
      </p:sp>
      <p:sp>
        <p:nvSpPr>
          <p:cNvPr id="422" name="Shape 422"/>
          <p:cNvSpPr/>
          <p:nvPr/>
        </p:nvSpPr>
        <p:spPr>
          <a:xfrm flipH="1" flipV="1">
            <a:off x="10514956" y="3827362"/>
            <a:ext cx="925977" cy="925975"/>
          </a:xfrm>
          <a:prstGeom prst="line">
            <a:avLst/>
          </a:prstGeom>
          <a:ln w="76200">
            <a:solidFill>
              <a:srgbClr val="FFFB00"/>
            </a:solidFill>
            <a:miter lim="400000"/>
            <a:headEnd type="triangle"/>
            <a:tailEnd type="triangle"/>
          </a:ln>
        </p:spPr>
        <p:txBody>
          <a:bodyPr lIns="0" tIns="0" rIns="0" bIns="0"/>
          <a:lstStyle/>
          <a:p>
            <a:pPr lvl="0"/>
          </a:p>
        </p:txBody>
      </p:sp>
      <p:sp>
        <p:nvSpPr>
          <p:cNvPr id="423" name="Shape 423"/>
          <p:cNvSpPr/>
          <p:nvPr/>
        </p:nvSpPr>
        <p:spPr>
          <a:xfrm>
            <a:off x="3602843" y="4813300"/>
            <a:ext cx="2580681" cy="622300"/>
          </a:xfrm>
          <a:prstGeom prst="rect">
            <a:avLst/>
          </a:prstGeom>
          <a:solidFill>
            <a:srgbClr val="424242"/>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ctr" defTabSz="546100">
              <a:defRPr sz="1800"/>
            </a:pPr>
            <a:r>
              <a:rPr sz="3600">
                <a:solidFill>
                  <a:srgbClr val="FFFFFF"/>
                </a:solidFill>
                <a:latin typeface="+mn-lt"/>
                <a:ea typeface="+mn-ea"/>
                <a:cs typeface="+mn-cs"/>
                <a:sym typeface="Gill Sans"/>
              </a:rPr>
              <a:t>To: </a:t>
            </a:r>
            <a:r>
              <a:rPr sz="3600">
                <a:solidFill>
                  <a:srgbClr val="00F900"/>
                </a:solidFill>
                <a:latin typeface="+mn-lt"/>
                <a:ea typeface="+mn-ea"/>
                <a:cs typeface="+mn-cs"/>
                <a:sym typeface="Gill Sans"/>
              </a:rPr>
              <a:t>67.149</a:t>
            </a:r>
            <a:r>
              <a:rPr sz="3600">
                <a:solidFill>
                  <a:srgbClr val="FFFFFF"/>
                </a:solidFill>
                <a:latin typeface="+mn-lt"/>
                <a:ea typeface="+mn-ea"/>
                <a:cs typeface="+mn-cs"/>
                <a:sym typeface="Gill Sans"/>
              </a:rPr>
              <a:t>.*.*</a:t>
            </a:r>
          </a:p>
        </p:txBody>
      </p:sp>
      <p:sp>
        <p:nvSpPr>
          <p:cNvPr id="424" name="Shape 424"/>
          <p:cNvSpPr/>
          <p:nvPr/>
        </p:nvSpPr>
        <p:spPr>
          <a:xfrm>
            <a:off x="11086331" y="5562600"/>
            <a:ext cx="1939305" cy="622300"/>
          </a:xfrm>
          <a:prstGeom prst="rect">
            <a:avLst/>
          </a:prstGeom>
          <a:solidFill>
            <a:srgbClr val="424242"/>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ctr" defTabSz="546100">
              <a:defRPr sz="1800"/>
            </a:pPr>
            <a:r>
              <a:rPr sz="3600">
                <a:solidFill>
                  <a:srgbClr val="00F900"/>
                </a:solidFill>
                <a:latin typeface="+mn-lt"/>
                <a:ea typeface="+mn-ea"/>
                <a:cs typeface="+mn-cs"/>
                <a:sym typeface="Gill Sans"/>
              </a:rPr>
              <a:t>67.149</a:t>
            </a:r>
            <a:r>
              <a:rPr sz="3600">
                <a:solidFill>
                  <a:srgbClr val="FFFFFF"/>
                </a:solidFill>
                <a:latin typeface="+mn-lt"/>
                <a:ea typeface="+mn-ea"/>
                <a:cs typeface="+mn-cs"/>
                <a:sym typeface="Gill Sans"/>
              </a:rPr>
              <a:t>.*.*</a:t>
            </a:r>
          </a:p>
        </p:txBody>
      </p:sp>
      <p:sp>
        <p:nvSpPr>
          <p:cNvPr id="425" name="Shape 425"/>
          <p:cNvSpPr/>
          <p:nvPr/>
        </p:nvSpPr>
        <p:spPr>
          <a:xfrm>
            <a:off x="12810492" y="6311900"/>
            <a:ext cx="3113783" cy="622300"/>
          </a:xfrm>
          <a:prstGeom prst="rect">
            <a:avLst/>
          </a:prstGeom>
          <a:solidFill>
            <a:srgbClr val="424242"/>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To: 67.149.94.33</a:t>
            </a:r>
          </a:p>
        </p:txBody>
      </p:sp>
      <p:sp>
        <p:nvSpPr>
          <p:cNvPr id="426" name="Shape 426"/>
          <p:cNvSpPr/>
          <p:nvPr/>
        </p:nvSpPr>
        <p:spPr>
          <a:xfrm>
            <a:off x="454533" y="558800"/>
            <a:ext cx="5245101" cy="166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While in the network, all that matters is the Network number.</a:t>
            </a:r>
          </a:p>
        </p:txBody>
      </p:sp>
      <p:sp>
        <p:nvSpPr>
          <p:cNvPr id="427" name="Shape 427"/>
          <p:cNvSpPr/>
          <p:nvPr/>
        </p:nvSpPr>
        <p:spPr>
          <a:xfrm>
            <a:off x="9014333" y="8559800"/>
            <a:ext cx="71882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2500">
                <a:solidFill>
                  <a:srgbClr val="FFFFFF"/>
                </a:solidFill>
                <a:latin typeface="+mn-lt"/>
                <a:ea typeface="+mn-ea"/>
                <a:cs typeface="+mn-cs"/>
                <a:sym typeface="Gill Sans"/>
              </a:defRPr>
            </a:lvl1pPr>
          </a:lstStyle>
          <a:p>
            <a:pPr lvl="0">
              <a:defRPr sz="1800">
                <a:solidFill>
                  <a:srgbClr val="000000"/>
                </a:solidFill>
              </a:defRPr>
            </a:pPr>
            <a:r>
              <a:rPr sz="2500">
                <a:solidFill>
                  <a:srgbClr val="FFFFFF"/>
                </a:solidFill>
              </a:rPr>
              <a:t>Clipart: http://www.clker.com/search/networksym/1</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xit" presetSubtype="0" presetID="1" grpId="1" fill="hold">
                                  <p:stCondLst>
                                    <p:cond delay="0"/>
                                  </p:stCondLst>
                                  <p:iterate type="el" backwards="0">
                                    <p:tmAbs val="0"/>
                                  </p:iterate>
                                  <p:childTnLst>
                                    <p:set>
                                      <p:cBhvr>
                                        <p:cTn id="6" fill="hold">
                                          <p:stCondLst>
                                            <p:cond delay="0"/>
                                          </p:stCondLst>
                                        </p:cTn>
                                        <p:tgtEl>
                                          <p:spTgt spid="410"/>
                                        </p:tgtEl>
                                        <p:attrNameLst>
                                          <p:attrName>style.visibility</p:attrName>
                                        </p:attrNameLst>
                                      </p:cBhvr>
                                      <p:to>
                                        <p:strVal val="hidden"/>
                                      </p:to>
                                    </p:set>
                                  </p:childTnLst>
                                </p:cTn>
                              </p:par>
                            </p:childTnLst>
                          </p:cTn>
                        </p:par>
                        <p:par>
                          <p:cTn id="7" fill="hold">
                            <p:stCondLst>
                              <p:cond delay="0"/>
                            </p:stCondLst>
                            <p:childTnLst>
                              <p:par>
                                <p:cTn id="8" nodeType="afterEffect" presetClass="entr" presetSubtype="0" presetID="1" grpId="2" fill="hold">
                                  <p:stCondLst>
                                    <p:cond delay="0"/>
                                  </p:stCondLst>
                                  <p:iterate type="el" backwards="0">
                                    <p:tmAbs val="0"/>
                                  </p:iterate>
                                  <p:childTnLst>
                                    <p:set>
                                      <p:cBhvr>
                                        <p:cTn id="9" fill="hold"/>
                                        <p:tgtEl>
                                          <p:spTgt spid="42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nodeType="clickEffect" presetClass="exit" presetSubtype="0" presetID="1" grpId="3" fill="hold">
                                  <p:stCondLst>
                                    <p:cond delay="0"/>
                                  </p:stCondLst>
                                  <p:iterate type="el" backwards="0">
                                    <p:tmAbs val="0"/>
                                  </p:iterate>
                                  <p:childTnLst>
                                    <p:set>
                                      <p:cBhvr>
                                        <p:cTn id="13" fill="hold">
                                          <p:stCondLst>
                                            <p:cond delay="0"/>
                                          </p:stCondLst>
                                        </p:cTn>
                                        <p:tgtEl>
                                          <p:spTgt spid="423"/>
                                        </p:tgtEl>
                                        <p:attrNameLst>
                                          <p:attrName>style.visibility</p:attrName>
                                        </p:attrNameLst>
                                      </p:cBhvr>
                                      <p:to>
                                        <p:strVal val="hidden"/>
                                      </p:to>
                                    </p:set>
                                  </p:childTnLst>
                                </p:cTn>
                              </p:par>
                            </p:childTnLst>
                          </p:cTn>
                        </p:par>
                        <p:par>
                          <p:cTn id="14" fill="hold">
                            <p:stCondLst>
                              <p:cond delay="0"/>
                            </p:stCondLst>
                            <p:childTnLst>
                              <p:par>
                                <p:cTn id="15" nodeType="afterEffect" presetClass="entr" presetSubtype="0" presetID="1" grpId="4" fill="hold">
                                  <p:stCondLst>
                                    <p:cond delay="0"/>
                                  </p:stCondLst>
                                  <p:iterate type="el" backwards="0">
                                    <p:tmAbs val="0"/>
                                  </p:iterate>
                                  <p:childTnLst>
                                    <p:set>
                                      <p:cBhvr>
                                        <p:cTn id="16" fill="hold"/>
                                        <p:tgtEl>
                                          <p:spTgt spid="4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0" grpId="1"/>
      <p:bldP build="whole" bldLvl="1" animBg="1" rev="0" advAuto="0" spid="423" grpId="3"/>
      <p:bldP build="whole" bldLvl="1" animBg="1" rev="0" advAuto="0" spid="423" grpId="2"/>
      <p:bldP build="whole" bldLvl="1" animBg="1" rev="0" advAuto="0" spid="425" grpId="4"/>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9" name="1194983899606690431network_could_nicolas_cl_.svg.med.png"/>
          <p:cNvPicPr/>
          <p:nvPr/>
        </p:nvPicPr>
        <p:blipFill>
          <a:blip r:embed="rId2">
            <a:extLst/>
          </a:blip>
          <a:stretch>
            <a:fillRect/>
          </a:stretch>
        </p:blipFill>
        <p:spPr>
          <a:xfrm>
            <a:off x="3619500" y="1168230"/>
            <a:ext cx="9004300" cy="6813255"/>
          </a:xfrm>
          <a:prstGeom prst="rect">
            <a:avLst/>
          </a:prstGeom>
          <a:ln w="12700">
            <a:miter lim="400000"/>
          </a:ln>
        </p:spPr>
      </p:pic>
      <p:pic>
        <p:nvPicPr>
          <p:cNvPr id="430" name="11949839031316979841alcatel_oxo_nicolas_cle_.svg.med.png"/>
          <p:cNvPicPr/>
          <p:nvPr/>
        </p:nvPicPr>
        <p:blipFill>
          <a:blip r:embed="rId3">
            <a:extLst/>
          </a:blip>
          <a:stretch>
            <a:fillRect/>
          </a:stretch>
        </p:blipFill>
        <p:spPr>
          <a:xfrm>
            <a:off x="774700" y="4254500"/>
            <a:ext cx="2540000" cy="1295400"/>
          </a:xfrm>
          <a:prstGeom prst="rect">
            <a:avLst/>
          </a:prstGeom>
          <a:ln w="12700">
            <a:miter lim="400000"/>
          </a:ln>
        </p:spPr>
      </p:pic>
      <p:sp>
        <p:nvSpPr>
          <p:cNvPr id="431" name="Shape 431"/>
          <p:cNvSpPr/>
          <p:nvPr/>
        </p:nvSpPr>
        <p:spPr>
          <a:xfrm flipH="1" flipV="1">
            <a:off x="13004800" y="5329498"/>
            <a:ext cx="1008285" cy="349814"/>
          </a:xfrm>
          <a:prstGeom prst="line">
            <a:avLst/>
          </a:prstGeom>
          <a:ln w="76200">
            <a:solidFill>
              <a:srgbClr val="FFFB00"/>
            </a:solidFill>
            <a:miter lim="400000"/>
            <a:headEnd type="triangle"/>
          </a:ln>
        </p:spPr>
        <p:txBody>
          <a:bodyPr lIns="0" tIns="0" rIns="0" bIns="0"/>
          <a:lstStyle/>
          <a:p>
            <a:pPr lvl="0"/>
          </a:p>
        </p:txBody>
      </p:sp>
      <p:sp>
        <p:nvSpPr>
          <p:cNvPr id="432" name="Shape 432"/>
          <p:cNvSpPr/>
          <p:nvPr/>
        </p:nvSpPr>
        <p:spPr>
          <a:xfrm flipH="1" flipV="1">
            <a:off x="1975412" y="5432384"/>
            <a:ext cx="1316943" cy="82310"/>
          </a:xfrm>
          <a:prstGeom prst="line">
            <a:avLst/>
          </a:prstGeom>
          <a:ln w="76200">
            <a:solidFill>
              <a:srgbClr val="FFFB00"/>
            </a:solidFill>
            <a:miter lim="400000"/>
            <a:headEnd type="triangle"/>
          </a:ln>
        </p:spPr>
        <p:txBody>
          <a:bodyPr lIns="0" tIns="0" rIns="0" bIns="0"/>
          <a:lstStyle/>
          <a:p>
            <a:pPr lvl="0"/>
          </a:p>
        </p:txBody>
      </p:sp>
      <p:pic>
        <p:nvPicPr>
          <p:cNvPr id="433" name="11949839031316979841alcatel_oxo_nicolas_cle_.svg.med.png"/>
          <p:cNvPicPr/>
          <p:nvPr/>
        </p:nvPicPr>
        <p:blipFill>
          <a:blip r:embed="rId3">
            <a:extLst/>
          </a:blip>
          <a:stretch>
            <a:fillRect/>
          </a:stretch>
        </p:blipFill>
        <p:spPr>
          <a:xfrm>
            <a:off x="13258800" y="2984500"/>
            <a:ext cx="2540000" cy="1295400"/>
          </a:xfrm>
          <a:prstGeom prst="rect">
            <a:avLst/>
          </a:prstGeom>
          <a:ln w="12700">
            <a:miter lim="400000"/>
          </a:ln>
        </p:spPr>
      </p:pic>
      <p:sp>
        <p:nvSpPr>
          <p:cNvPr id="434" name="Shape 434"/>
          <p:cNvSpPr/>
          <p:nvPr/>
        </p:nvSpPr>
        <p:spPr>
          <a:xfrm>
            <a:off x="647079" y="3048000"/>
            <a:ext cx="31582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00F900"/>
                </a:solidFill>
                <a:latin typeface="+mn-lt"/>
                <a:ea typeface="+mn-ea"/>
                <a:cs typeface="+mn-cs"/>
                <a:sym typeface="Gill Sans"/>
              </a:rPr>
              <a:t>141.211</a:t>
            </a:r>
            <a:r>
              <a:rPr sz="3600">
                <a:solidFill>
                  <a:srgbClr val="FFFFFF"/>
                </a:solidFill>
                <a:latin typeface="+mn-lt"/>
                <a:ea typeface="+mn-ea"/>
                <a:cs typeface="+mn-cs"/>
                <a:sym typeface="Gill Sans"/>
              </a:rPr>
              <a:t>.144.188</a:t>
            </a:r>
          </a:p>
        </p:txBody>
      </p:sp>
      <p:sp>
        <p:nvSpPr>
          <p:cNvPr id="435" name="Shape 435"/>
          <p:cNvSpPr/>
          <p:nvPr/>
        </p:nvSpPr>
        <p:spPr>
          <a:xfrm>
            <a:off x="13169279" y="2057400"/>
            <a:ext cx="27010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00F900"/>
                </a:solidFill>
                <a:latin typeface="+mn-lt"/>
                <a:ea typeface="+mn-ea"/>
                <a:cs typeface="+mn-cs"/>
                <a:sym typeface="Gill Sans"/>
              </a:rPr>
              <a:t>67.149</a:t>
            </a:r>
            <a:r>
              <a:rPr sz="3600">
                <a:solidFill>
                  <a:srgbClr val="FFFFFF"/>
                </a:solidFill>
                <a:latin typeface="+mn-lt"/>
                <a:ea typeface="+mn-ea"/>
                <a:cs typeface="+mn-cs"/>
                <a:sym typeface="Gill Sans"/>
              </a:rPr>
              <a:t>.102.75</a:t>
            </a:r>
          </a:p>
        </p:txBody>
      </p:sp>
      <p:sp>
        <p:nvSpPr>
          <p:cNvPr id="436" name="Shape 436"/>
          <p:cNvSpPr/>
          <p:nvPr/>
        </p:nvSpPr>
        <p:spPr>
          <a:xfrm>
            <a:off x="13131179" y="7404100"/>
            <a:ext cx="24724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00F900"/>
                </a:solidFill>
                <a:latin typeface="+mn-lt"/>
                <a:ea typeface="+mn-ea"/>
                <a:cs typeface="+mn-cs"/>
                <a:sym typeface="Gill Sans"/>
              </a:rPr>
              <a:t>67.149</a:t>
            </a:r>
            <a:r>
              <a:rPr sz="3600">
                <a:solidFill>
                  <a:srgbClr val="FFFFFF"/>
                </a:solidFill>
                <a:latin typeface="+mn-lt"/>
                <a:ea typeface="+mn-ea"/>
                <a:cs typeface="+mn-cs"/>
                <a:sym typeface="Gill Sans"/>
              </a:rPr>
              <a:t>.94.33</a:t>
            </a:r>
          </a:p>
        </p:txBody>
      </p:sp>
      <p:pic>
        <p:nvPicPr>
          <p:cNvPr id="437" name="11949839031316979841alcatel_oxo_nicolas_cle_.svg.med.png"/>
          <p:cNvPicPr/>
          <p:nvPr/>
        </p:nvPicPr>
        <p:blipFill>
          <a:blip r:embed="rId3">
            <a:extLst/>
          </a:blip>
          <a:stretch>
            <a:fillRect/>
          </a:stretch>
        </p:blipFill>
        <p:spPr>
          <a:xfrm>
            <a:off x="13106400" y="5981700"/>
            <a:ext cx="2540000" cy="1295400"/>
          </a:xfrm>
          <a:prstGeom prst="rect">
            <a:avLst/>
          </a:prstGeom>
          <a:ln w="12700">
            <a:miter lim="400000"/>
          </a:ln>
        </p:spPr>
      </p:pic>
      <p:sp>
        <p:nvSpPr>
          <p:cNvPr id="438" name="Shape 438"/>
          <p:cNvSpPr/>
          <p:nvPr/>
        </p:nvSpPr>
        <p:spPr>
          <a:xfrm flipH="1">
            <a:off x="7551838" y="3930248"/>
            <a:ext cx="1131747" cy="617318"/>
          </a:xfrm>
          <a:prstGeom prst="line">
            <a:avLst/>
          </a:prstGeom>
          <a:ln w="76200">
            <a:solidFill>
              <a:srgbClr val="FFFB00"/>
            </a:solidFill>
            <a:miter lim="400000"/>
            <a:headEnd type="triangle"/>
            <a:tailEnd type="triangle"/>
          </a:ln>
        </p:spPr>
        <p:txBody>
          <a:bodyPr lIns="0" tIns="0" rIns="0" bIns="0"/>
          <a:lstStyle/>
          <a:p>
            <a:pPr lvl="0"/>
          </a:p>
        </p:txBody>
      </p:sp>
      <p:pic>
        <p:nvPicPr>
          <p:cNvPr id="439" name="1194983908254897104switch_hp_nicolas_c_.svg.med.png"/>
          <p:cNvPicPr/>
          <p:nvPr/>
        </p:nvPicPr>
        <p:blipFill>
          <a:blip r:embed="rId4">
            <a:extLst/>
          </a:blip>
          <a:stretch>
            <a:fillRect/>
          </a:stretch>
        </p:blipFill>
        <p:spPr>
          <a:xfrm>
            <a:off x="3340100" y="5092700"/>
            <a:ext cx="1892300" cy="372153"/>
          </a:xfrm>
          <a:prstGeom prst="rect">
            <a:avLst/>
          </a:prstGeom>
          <a:ln w="12700">
            <a:miter lim="400000"/>
          </a:ln>
        </p:spPr>
      </p:pic>
      <p:pic>
        <p:nvPicPr>
          <p:cNvPr id="440" name="1194983908254897104switch_hp_nicolas_c_.svg.med.png"/>
          <p:cNvPicPr/>
          <p:nvPr/>
        </p:nvPicPr>
        <p:blipFill>
          <a:blip r:embed="rId4">
            <a:extLst/>
          </a:blip>
          <a:stretch>
            <a:fillRect/>
          </a:stretch>
        </p:blipFill>
        <p:spPr>
          <a:xfrm>
            <a:off x="6172200" y="4559300"/>
            <a:ext cx="1892300" cy="372153"/>
          </a:xfrm>
          <a:prstGeom prst="rect">
            <a:avLst/>
          </a:prstGeom>
          <a:ln w="12700">
            <a:miter lim="400000"/>
          </a:ln>
        </p:spPr>
      </p:pic>
      <p:pic>
        <p:nvPicPr>
          <p:cNvPr id="441" name="1194983908254897104switch_hp_nicolas_c_.svg.med.png"/>
          <p:cNvPicPr/>
          <p:nvPr/>
        </p:nvPicPr>
        <p:blipFill>
          <a:blip r:embed="rId4">
            <a:extLst/>
          </a:blip>
          <a:stretch>
            <a:fillRect/>
          </a:stretch>
        </p:blipFill>
        <p:spPr>
          <a:xfrm>
            <a:off x="7175500" y="5918200"/>
            <a:ext cx="1892300" cy="372153"/>
          </a:xfrm>
          <a:prstGeom prst="rect">
            <a:avLst/>
          </a:prstGeom>
          <a:ln w="12700">
            <a:miter lim="400000"/>
          </a:ln>
        </p:spPr>
      </p:pic>
      <p:pic>
        <p:nvPicPr>
          <p:cNvPr id="442" name="1194983908254897104switch_hp_nicolas_c_.svg.med.png"/>
          <p:cNvPicPr/>
          <p:nvPr/>
        </p:nvPicPr>
        <p:blipFill>
          <a:blip r:embed="rId4">
            <a:extLst/>
          </a:blip>
          <a:stretch>
            <a:fillRect/>
          </a:stretch>
        </p:blipFill>
        <p:spPr>
          <a:xfrm>
            <a:off x="8712200" y="3543300"/>
            <a:ext cx="1892300" cy="372153"/>
          </a:xfrm>
          <a:prstGeom prst="rect">
            <a:avLst/>
          </a:prstGeom>
          <a:ln w="12700">
            <a:miter lim="400000"/>
          </a:ln>
        </p:spPr>
      </p:pic>
      <p:sp>
        <p:nvSpPr>
          <p:cNvPr id="443" name="Shape 443"/>
          <p:cNvSpPr/>
          <p:nvPr/>
        </p:nvSpPr>
        <p:spPr>
          <a:xfrm flipH="1">
            <a:off x="8539544" y="3971402"/>
            <a:ext cx="884821" cy="1872527"/>
          </a:xfrm>
          <a:prstGeom prst="line">
            <a:avLst/>
          </a:prstGeom>
          <a:ln w="76200">
            <a:solidFill>
              <a:srgbClr val="FFFB00"/>
            </a:solidFill>
            <a:miter lim="400000"/>
            <a:headEnd type="triangle"/>
            <a:tailEnd type="triangle"/>
          </a:ln>
        </p:spPr>
        <p:txBody>
          <a:bodyPr lIns="0" tIns="0" rIns="0" bIns="0"/>
          <a:lstStyle/>
          <a:p>
            <a:pPr lvl="0"/>
          </a:p>
        </p:txBody>
      </p:sp>
      <p:sp>
        <p:nvSpPr>
          <p:cNvPr id="444" name="Shape 444"/>
          <p:cNvSpPr/>
          <p:nvPr/>
        </p:nvSpPr>
        <p:spPr>
          <a:xfrm flipH="1" flipV="1">
            <a:off x="5123726" y="5411806"/>
            <a:ext cx="2242918" cy="596741"/>
          </a:xfrm>
          <a:prstGeom prst="line">
            <a:avLst/>
          </a:prstGeom>
          <a:ln w="76200">
            <a:solidFill>
              <a:srgbClr val="FFFB00"/>
            </a:solidFill>
            <a:miter lim="400000"/>
            <a:headEnd type="triangle"/>
            <a:tailEnd type="triangle"/>
          </a:ln>
        </p:spPr>
        <p:txBody>
          <a:bodyPr lIns="0" tIns="0" rIns="0" bIns="0"/>
          <a:lstStyle/>
          <a:p>
            <a:pPr lvl="0"/>
          </a:p>
        </p:txBody>
      </p:sp>
      <p:sp>
        <p:nvSpPr>
          <p:cNvPr id="445" name="Shape 445"/>
          <p:cNvSpPr/>
          <p:nvPr/>
        </p:nvSpPr>
        <p:spPr>
          <a:xfrm flipH="1">
            <a:off x="5185458" y="4815068"/>
            <a:ext cx="967130" cy="370391"/>
          </a:xfrm>
          <a:prstGeom prst="line">
            <a:avLst/>
          </a:prstGeom>
          <a:ln w="76200">
            <a:solidFill>
              <a:srgbClr val="FFFB00"/>
            </a:solidFill>
            <a:miter lim="400000"/>
            <a:headEnd type="triangle"/>
            <a:tailEnd type="triangle"/>
          </a:ln>
        </p:spPr>
        <p:txBody>
          <a:bodyPr lIns="0" tIns="0" rIns="0" bIns="0"/>
          <a:lstStyle/>
          <a:p>
            <a:pPr lvl="0"/>
          </a:p>
        </p:txBody>
      </p:sp>
      <p:pic>
        <p:nvPicPr>
          <p:cNvPr id="446" name="1194983908254897104switch_hp_nicolas_c_.svg.med.png"/>
          <p:cNvPicPr/>
          <p:nvPr/>
        </p:nvPicPr>
        <p:blipFill>
          <a:blip r:embed="rId4">
            <a:extLst/>
          </a:blip>
          <a:stretch>
            <a:fillRect/>
          </a:stretch>
        </p:blipFill>
        <p:spPr>
          <a:xfrm>
            <a:off x="11112500" y="4940300"/>
            <a:ext cx="1892300" cy="372153"/>
          </a:xfrm>
          <a:prstGeom prst="rect">
            <a:avLst/>
          </a:prstGeom>
          <a:ln w="12700">
            <a:miter lim="400000"/>
          </a:ln>
        </p:spPr>
      </p:pic>
      <p:sp>
        <p:nvSpPr>
          <p:cNvPr id="447" name="Shape 447"/>
          <p:cNvSpPr/>
          <p:nvPr/>
        </p:nvSpPr>
        <p:spPr>
          <a:xfrm flipH="1">
            <a:off x="9156860" y="5185458"/>
            <a:ext cx="1975414" cy="823089"/>
          </a:xfrm>
          <a:prstGeom prst="line">
            <a:avLst/>
          </a:prstGeom>
          <a:ln w="76200">
            <a:solidFill>
              <a:srgbClr val="FFFB00"/>
            </a:solidFill>
            <a:miter lim="400000"/>
            <a:headEnd type="triangle"/>
            <a:tailEnd type="triangle"/>
          </a:ln>
        </p:spPr>
        <p:txBody>
          <a:bodyPr lIns="0" tIns="0" rIns="0" bIns="0"/>
          <a:lstStyle/>
          <a:p>
            <a:pPr lvl="0"/>
          </a:p>
        </p:txBody>
      </p:sp>
      <p:sp>
        <p:nvSpPr>
          <p:cNvPr id="448" name="Shape 448"/>
          <p:cNvSpPr/>
          <p:nvPr/>
        </p:nvSpPr>
        <p:spPr>
          <a:xfrm flipH="1" flipV="1">
            <a:off x="7983959" y="4732759"/>
            <a:ext cx="3251201" cy="267505"/>
          </a:xfrm>
          <a:prstGeom prst="line">
            <a:avLst/>
          </a:prstGeom>
          <a:ln w="76200">
            <a:solidFill>
              <a:srgbClr val="FFFB00"/>
            </a:solidFill>
            <a:miter lim="400000"/>
            <a:headEnd type="triangle"/>
            <a:tailEnd type="triangle"/>
          </a:ln>
        </p:spPr>
        <p:txBody>
          <a:bodyPr lIns="0" tIns="0" rIns="0" bIns="0"/>
          <a:lstStyle/>
          <a:p>
            <a:pPr lvl="0"/>
          </a:p>
        </p:txBody>
      </p:sp>
      <p:sp>
        <p:nvSpPr>
          <p:cNvPr id="449" name="Shape 449"/>
          <p:cNvSpPr/>
          <p:nvPr/>
        </p:nvSpPr>
        <p:spPr>
          <a:xfrm flipH="1" flipV="1">
            <a:off x="10514956" y="3827362"/>
            <a:ext cx="925977" cy="925975"/>
          </a:xfrm>
          <a:prstGeom prst="line">
            <a:avLst/>
          </a:prstGeom>
          <a:ln w="76200">
            <a:solidFill>
              <a:srgbClr val="FFFB00"/>
            </a:solidFill>
            <a:miter lim="400000"/>
            <a:headEnd type="triangle"/>
            <a:tailEnd type="triangle"/>
          </a:ln>
        </p:spPr>
        <p:txBody>
          <a:bodyPr lIns="0" tIns="0" rIns="0" bIns="0"/>
          <a:lstStyle/>
          <a:p>
            <a:pPr lvl="0"/>
          </a:p>
        </p:txBody>
      </p:sp>
      <p:sp>
        <p:nvSpPr>
          <p:cNvPr id="450" name="Shape 450"/>
          <p:cNvSpPr/>
          <p:nvPr/>
        </p:nvSpPr>
        <p:spPr>
          <a:xfrm>
            <a:off x="11086331" y="5562600"/>
            <a:ext cx="1939305" cy="622300"/>
          </a:xfrm>
          <a:prstGeom prst="rect">
            <a:avLst/>
          </a:prstGeom>
          <a:solidFill>
            <a:srgbClr val="424242"/>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ctr" defTabSz="546100">
              <a:defRPr sz="1800"/>
            </a:pPr>
            <a:r>
              <a:rPr sz="3600">
                <a:solidFill>
                  <a:srgbClr val="00F900"/>
                </a:solidFill>
                <a:latin typeface="+mn-lt"/>
                <a:ea typeface="+mn-ea"/>
                <a:cs typeface="+mn-cs"/>
                <a:sym typeface="Gill Sans"/>
              </a:rPr>
              <a:t>67.149</a:t>
            </a:r>
            <a:r>
              <a:rPr sz="3600">
                <a:solidFill>
                  <a:srgbClr val="FFFFFF"/>
                </a:solidFill>
                <a:latin typeface="+mn-lt"/>
                <a:ea typeface="+mn-ea"/>
                <a:cs typeface="+mn-cs"/>
                <a:sym typeface="Gill Sans"/>
              </a:rPr>
              <a:t>.*.*</a:t>
            </a:r>
          </a:p>
        </p:txBody>
      </p:sp>
      <p:sp>
        <p:nvSpPr>
          <p:cNvPr id="451" name="Shape 451"/>
          <p:cNvSpPr/>
          <p:nvPr/>
        </p:nvSpPr>
        <p:spPr>
          <a:xfrm>
            <a:off x="454533" y="298450"/>
            <a:ext cx="5245101" cy="2184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No single router knows the whole network - just which way to send data to get it “closer”</a:t>
            </a:r>
          </a:p>
        </p:txBody>
      </p:sp>
      <p:sp>
        <p:nvSpPr>
          <p:cNvPr id="452" name="Shape 452"/>
          <p:cNvSpPr/>
          <p:nvPr/>
        </p:nvSpPr>
        <p:spPr>
          <a:xfrm>
            <a:off x="4656943" y="3683000"/>
            <a:ext cx="2580681" cy="622300"/>
          </a:xfrm>
          <a:prstGeom prst="rect">
            <a:avLst/>
          </a:prstGeom>
          <a:solidFill>
            <a:srgbClr val="424242"/>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ctr" defTabSz="546100">
              <a:defRPr sz="1800"/>
            </a:pPr>
            <a:r>
              <a:rPr sz="3600">
                <a:solidFill>
                  <a:srgbClr val="FFFFFF"/>
                </a:solidFill>
                <a:latin typeface="+mn-lt"/>
                <a:ea typeface="+mn-ea"/>
                <a:cs typeface="+mn-cs"/>
                <a:sym typeface="Gill Sans"/>
              </a:rPr>
              <a:t>To:</a:t>
            </a:r>
            <a:r>
              <a:rPr sz="3600">
                <a:solidFill>
                  <a:srgbClr val="00F900"/>
                </a:solidFill>
                <a:latin typeface="+mn-lt"/>
                <a:ea typeface="+mn-ea"/>
                <a:cs typeface="+mn-cs"/>
                <a:sym typeface="Gill Sans"/>
              </a:rPr>
              <a:t> 67.149</a:t>
            </a:r>
            <a:r>
              <a:rPr sz="3600">
                <a:solidFill>
                  <a:srgbClr val="FFFFFF"/>
                </a:solidFill>
                <a:latin typeface="+mn-lt"/>
                <a:ea typeface="+mn-ea"/>
                <a:cs typeface="+mn-cs"/>
                <a:sym typeface="Gill Sans"/>
              </a:rPr>
              <a:t>.*.*</a:t>
            </a:r>
          </a:p>
        </p:txBody>
      </p:sp>
      <p:sp>
        <p:nvSpPr>
          <p:cNvPr id="453" name="Shape 453"/>
          <p:cNvSpPr/>
          <p:nvPr/>
        </p:nvSpPr>
        <p:spPr>
          <a:xfrm>
            <a:off x="8595307" y="4432300"/>
            <a:ext cx="26655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9300"/>
                </a:solidFill>
                <a:latin typeface="+mn-lt"/>
                <a:ea typeface="+mn-ea"/>
                <a:cs typeface="+mn-cs"/>
                <a:sym typeface="Gill Sans"/>
              </a:defRPr>
            </a:lvl1pPr>
          </a:lstStyle>
          <a:p>
            <a:pPr lvl="0">
              <a:defRPr sz="1800">
                <a:solidFill>
                  <a:srgbClr val="000000"/>
                </a:solidFill>
              </a:defRPr>
            </a:pPr>
            <a:r>
              <a:rPr sz="3600">
                <a:solidFill>
                  <a:srgbClr val="FF9300"/>
                </a:solidFill>
              </a:rPr>
              <a:t>?</a:t>
            </a:r>
          </a:p>
        </p:txBody>
      </p:sp>
      <p:sp>
        <p:nvSpPr>
          <p:cNvPr id="454" name="Shape 454"/>
          <p:cNvSpPr/>
          <p:nvPr/>
        </p:nvSpPr>
        <p:spPr>
          <a:xfrm>
            <a:off x="8150807" y="3822700"/>
            <a:ext cx="26655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9300"/>
                </a:solidFill>
                <a:latin typeface="+mn-lt"/>
                <a:ea typeface="+mn-ea"/>
                <a:cs typeface="+mn-cs"/>
                <a:sym typeface="Gill Sans"/>
              </a:defRPr>
            </a:lvl1pPr>
          </a:lstStyle>
          <a:p>
            <a:pPr lvl="0">
              <a:defRPr sz="1800">
                <a:solidFill>
                  <a:srgbClr val="000000"/>
                </a:solidFill>
              </a:defRPr>
            </a:pPr>
            <a:r>
              <a:rPr sz="3600">
                <a:solidFill>
                  <a:srgbClr val="FF9300"/>
                </a:solidFill>
              </a:rPr>
              <a:t>?</a:t>
            </a:r>
          </a:p>
        </p:txBody>
      </p:sp>
      <p:sp>
        <p:nvSpPr>
          <p:cNvPr id="455" name="Shape 455"/>
          <p:cNvSpPr/>
          <p:nvPr/>
        </p:nvSpPr>
        <p:spPr>
          <a:xfrm>
            <a:off x="6108700" y="4483100"/>
            <a:ext cx="1943100" cy="431800"/>
          </a:xfrm>
          <a:prstGeom prst="rect">
            <a:avLst/>
          </a:prstGeom>
          <a:ln w="25400">
            <a:solidFill>
              <a:srgbClr val="FF9300"/>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456" name="Shape 456"/>
          <p:cNvSpPr/>
          <p:nvPr/>
        </p:nvSpPr>
        <p:spPr>
          <a:xfrm>
            <a:off x="9077833" y="8432800"/>
            <a:ext cx="71882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2500">
                <a:solidFill>
                  <a:srgbClr val="FFFFFF"/>
                </a:solidFill>
                <a:latin typeface="+mn-lt"/>
                <a:ea typeface="+mn-ea"/>
                <a:cs typeface="+mn-cs"/>
                <a:sym typeface="Gill Sans"/>
              </a:defRPr>
            </a:lvl1pPr>
          </a:lstStyle>
          <a:p>
            <a:pPr lvl="0">
              <a:defRPr sz="1800">
                <a:solidFill>
                  <a:srgbClr val="000000"/>
                </a:solidFill>
              </a:defRPr>
            </a:pPr>
            <a:r>
              <a:rPr sz="2500">
                <a:solidFill>
                  <a:srgbClr val="FFFFFF"/>
                </a:solidFill>
              </a:rPr>
              <a:t>Clipart: http://www.clker.com/search/networksym/1</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xit" presetSubtype="0" presetID="1" grpId="1" fill="hold">
                                  <p:stCondLst>
                                    <p:cond delay="0"/>
                                  </p:stCondLst>
                                  <p:iterate type="el" backwards="0">
                                    <p:tmAbs val="0"/>
                                  </p:iterate>
                                  <p:childTnLst>
                                    <p:set>
                                      <p:cBhvr>
                                        <p:cTn id="6" fill="hold">
                                          <p:stCondLst>
                                            <p:cond delay="0"/>
                                          </p:stCondLst>
                                        </p:cTn>
                                        <p:tgtEl>
                                          <p:spTgt spid="45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2"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 name="Shape 68"/>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Copyright Thanks</a:t>
            </a:r>
          </a:p>
        </p:txBody>
      </p:sp>
      <p:sp>
        <p:nvSpPr>
          <p:cNvPr id="69" name="Shape 69"/>
          <p:cNvSpPr/>
          <p:nvPr>
            <p:ph type="body" idx="1"/>
          </p:nvPr>
        </p:nvSpPr>
        <p:spPr>
          <a:prstGeom prst="rect">
            <a:avLst/>
          </a:prstGeom>
        </p:spPr>
        <p:txBody>
          <a:bodyPr/>
          <a:lstStyle/>
          <a:p>
            <a:pPr lvl="0">
              <a:defRPr sz="1800">
                <a:solidFill>
                  <a:srgbClr val="000000"/>
                </a:solidFill>
              </a:defRPr>
            </a:pPr>
            <a:r>
              <a:rPr sz="3600">
                <a:solidFill>
                  <a:srgbClr val="FFFFFF"/>
                </a:solidFill>
              </a:rPr>
              <a:t>Thanks to IEEE Computer for permisison to use IEEE Computer magazine articles associated with the videos</a:t>
            </a:r>
            <a:endParaRPr sz="3600">
              <a:solidFill>
                <a:srgbClr val="FFFFFF"/>
              </a:solidFill>
            </a:endParaRPr>
          </a:p>
          <a:p>
            <a:pPr lvl="0">
              <a:defRPr sz="1800">
                <a:solidFill>
                  <a:srgbClr val="000000"/>
                </a:solidFill>
              </a:defRPr>
            </a:pPr>
            <a:r>
              <a:rPr sz="3600">
                <a:solidFill>
                  <a:srgbClr val="FFFFFF"/>
                </a:solidFill>
              </a:rPr>
              <a:t>Thanks to Dave Malicke and Open Michigan (open.umich.edu) for help with copyright review of these materials</a:t>
            </a:r>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 name="Shape 458"/>
          <p:cNvSpPr/>
          <p:nvPr>
            <p:ph type="title"/>
          </p:nvPr>
        </p:nvSpPr>
        <p:spPr>
          <a:xfrm>
            <a:off x="1155700" y="241300"/>
            <a:ext cx="6845300" cy="22987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Router Tables</a:t>
            </a:r>
          </a:p>
        </p:txBody>
      </p:sp>
      <p:sp>
        <p:nvSpPr>
          <p:cNvPr id="459" name="Shape 459"/>
          <p:cNvSpPr/>
          <p:nvPr/>
        </p:nvSpPr>
        <p:spPr>
          <a:xfrm>
            <a:off x="457200" y="3194050"/>
            <a:ext cx="7868395" cy="4787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marL="342900" indent="-342900">
              <a:defRPr sz="1800"/>
            </a:pPr>
            <a:r>
              <a:rPr sz="3600">
                <a:solidFill>
                  <a:srgbClr val="FFFFFF"/>
                </a:solidFill>
                <a:latin typeface="+mn-lt"/>
                <a:ea typeface="+mn-ea"/>
                <a:cs typeface="+mn-cs"/>
                <a:sym typeface="Gill Sans"/>
              </a:rPr>
              <a:t>Lists of where to send packets, based on</a:t>
            </a:r>
            <a:endParaRPr sz="3600">
              <a:solidFill>
                <a:srgbClr val="FFFFFF"/>
              </a:solidFill>
              <a:latin typeface="+mn-lt"/>
              <a:ea typeface="+mn-ea"/>
              <a:cs typeface="+mn-cs"/>
              <a:sym typeface="Gill Sans"/>
            </a:endParaRPr>
          </a:p>
          <a:p>
            <a:pPr lvl="0" marL="457200">
              <a:defRPr sz="1800"/>
            </a:pPr>
            <a:r>
              <a:rPr sz="3600">
                <a:solidFill>
                  <a:srgbClr val="FFFFFF"/>
                </a:solidFill>
                <a:latin typeface="+mn-lt"/>
                <a:ea typeface="+mn-ea"/>
                <a:cs typeface="+mn-cs"/>
                <a:sym typeface="Gill Sans"/>
              </a:rPr>
              <a:t>	destination network address;</a:t>
            </a:r>
            <a:endParaRPr sz="3600">
              <a:solidFill>
                <a:srgbClr val="FFFFFF"/>
              </a:solidFill>
              <a:latin typeface="+mn-lt"/>
              <a:ea typeface="+mn-ea"/>
              <a:cs typeface="+mn-cs"/>
              <a:sym typeface="Gill Sans"/>
            </a:endParaRPr>
          </a:p>
          <a:p>
            <a:pPr lvl="0" marL="457200">
              <a:defRPr sz="1800"/>
            </a:pPr>
            <a:r>
              <a:rPr sz="3600">
                <a:solidFill>
                  <a:srgbClr val="FFFFFF"/>
                </a:solidFill>
                <a:latin typeface="+mn-lt"/>
                <a:ea typeface="+mn-ea"/>
                <a:cs typeface="+mn-cs"/>
                <a:sym typeface="Gill Sans"/>
              </a:rPr>
              <a:t>	bandwidth on adjacent links;</a:t>
            </a:r>
            <a:endParaRPr sz="3600">
              <a:solidFill>
                <a:srgbClr val="FFFFFF"/>
              </a:solidFill>
              <a:latin typeface="+mn-lt"/>
              <a:ea typeface="+mn-ea"/>
              <a:cs typeface="+mn-cs"/>
              <a:sym typeface="Gill Sans"/>
            </a:endParaRPr>
          </a:p>
          <a:p>
            <a:pPr lvl="0" marL="457200">
              <a:defRPr sz="1800"/>
            </a:pPr>
            <a:r>
              <a:rPr sz="3600">
                <a:solidFill>
                  <a:srgbClr val="FFFFFF"/>
                </a:solidFill>
                <a:latin typeface="+mn-lt"/>
                <a:ea typeface="+mn-ea"/>
                <a:cs typeface="+mn-cs"/>
                <a:sym typeface="Gill Sans"/>
              </a:rPr>
              <a:t>	traffic on adjacent links;</a:t>
            </a:r>
            <a:endParaRPr sz="3600">
              <a:solidFill>
                <a:srgbClr val="FFFFFF"/>
              </a:solidFill>
              <a:latin typeface="+mn-lt"/>
              <a:ea typeface="+mn-ea"/>
              <a:cs typeface="+mn-cs"/>
              <a:sym typeface="Gill Sans"/>
            </a:endParaRPr>
          </a:p>
          <a:p>
            <a:pPr lvl="0" marL="457200">
              <a:defRPr sz="1800"/>
            </a:pPr>
            <a:r>
              <a:rPr sz="3600">
                <a:solidFill>
                  <a:srgbClr val="FFFFFF"/>
                </a:solidFill>
                <a:latin typeface="+mn-lt"/>
                <a:ea typeface="+mn-ea"/>
                <a:cs typeface="+mn-cs"/>
                <a:sym typeface="Gill Sans"/>
              </a:rPr>
              <a:t>	state of neighbor nodes (up or not);</a:t>
            </a:r>
            <a:endParaRPr sz="3600">
              <a:solidFill>
                <a:srgbClr val="FFFFFF"/>
              </a:solidFill>
              <a:latin typeface="+mn-lt"/>
              <a:ea typeface="+mn-ea"/>
              <a:cs typeface="+mn-cs"/>
              <a:sym typeface="Gill Sans"/>
            </a:endParaRPr>
          </a:p>
          <a:p>
            <a:pPr lvl="0" marL="457200">
              <a:defRPr sz="1800"/>
            </a:pPr>
            <a:r>
              <a:rPr sz="3600">
                <a:solidFill>
                  <a:srgbClr val="FFFFFF"/>
                </a:solidFill>
                <a:latin typeface="+mn-lt"/>
                <a:ea typeface="+mn-ea"/>
                <a:cs typeface="+mn-cs"/>
                <a:sym typeface="Gill Sans"/>
              </a:rPr>
              <a:t>	. . . </a:t>
            </a:r>
            <a:endParaRPr sz="3600">
              <a:solidFill>
                <a:srgbClr val="FFFFFF"/>
              </a:solidFill>
              <a:latin typeface="+mn-lt"/>
              <a:ea typeface="+mn-ea"/>
              <a:cs typeface="+mn-cs"/>
              <a:sym typeface="Gill Sans"/>
            </a:endParaRPr>
          </a:p>
          <a:p>
            <a:pPr lvl="0" marL="457200">
              <a:defRPr sz="1800"/>
            </a:pPr>
            <a:endParaRPr sz="3600">
              <a:solidFill>
                <a:srgbClr val="FFFFFF"/>
              </a:solidFill>
              <a:latin typeface="+mn-lt"/>
              <a:ea typeface="+mn-ea"/>
              <a:cs typeface="+mn-cs"/>
              <a:sym typeface="Gill Sans"/>
            </a:endParaRPr>
          </a:p>
          <a:p>
            <a:pPr lvl="0" marL="342900" indent="-342900">
              <a:defRPr sz="1800"/>
            </a:pPr>
            <a:r>
              <a:rPr sz="3600">
                <a:solidFill>
                  <a:srgbClr val="FFFFFF"/>
                </a:solidFill>
                <a:latin typeface="+mn-lt"/>
                <a:ea typeface="+mn-ea"/>
                <a:cs typeface="+mn-cs"/>
                <a:sym typeface="Gill Sans"/>
              </a:rPr>
              <a:t> Updated dynamically</a:t>
            </a:r>
            <a:endParaRPr sz="3600">
              <a:solidFill>
                <a:srgbClr val="FFFFFF"/>
              </a:solidFill>
              <a:latin typeface="+mn-lt"/>
              <a:ea typeface="+mn-ea"/>
              <a:cs typeface="+mn-cs"/>
              <a:sym typeface="Gill Sans"/>
            </a:endParaRPr>
          </a:p>
          <a:p>
            <a:pPr lvl="0" marL="342900" indent="-342900">
              <a:defRPr sz="1800"/>
            </a:pPr>
            <a:r>
              <a:rPr sz="3600">
                <a:solidFill>
                  <a:srgbClr val="FFFFFF"/>
                </a:solidFill>
                <a:latin typeface="+mn-lt"/>
                <a:ea typeface="+mn-ea"/>
                <a:cs typeface="+mn-cs"/>
                <a:sym typeface="Gill Sans"/>
              </a:rPr>
              <a:t> Routers “ask each other” for information</a:t>
            </a:r>
          </a:p>
        </p:txBody>
      </p:sp>
      <p:pic>
        <p:nvPicPr>
          <p:cNvPr id="460" name="1194983899606690431network_could_nicolas_cl_.svg.med.png"/>
          <p:cNvPicPr/>
          <p:nvPr/>
        </p:nvPicPr>
        <p:blipFill>
          <a:blip r:embed="rId2">
            <a:extLst/>
          </a:blip>
          <a:stretch>
            <a:fillRect/>
          </a:stretch>
        </p:blipFill>
        <p:spPr>
          <a:xfrm>
            <a:off x="8883650" y="1014030"/>
            <a:ext cx="6985000" cy="5285318"/>
          </a:xfrm>
          <a:prstGeom prst="rect">
            <a:avLst/>
          </a:prstGeom>
          <a:ln w="12700">
            <a:miter lim="400000"/>
          </a:ln>
        </p:spPr>
      </p:pic>
      <p:sp>
        <p:nvSpPr>
          <p:cNvPr id="461" name="Shape 461"/>
          <p:cNvSpPr/>
          <p:nvPr/>
        </p:nvSpPr>
        <p:spPr>
          <a:xfrm flipH="1">
            <a:off x="14270138" y="2977748"/>
            <a:ext cx="1131747" cy="617318"/>
          </a:xfrm>
          <a:prstGeom prst="line">
            <a:avLst/>
          </a:prstGeom>
          <a:ln w="76200">
            <a:solidFill>
              <a:srgbClr val="FFFB00"/>
            </a:solidFill>
            <a:miter lim="400000"/>
            <a:headEnd type="triangle"/>
            <a:tailEnd type="triangle"/>
          </a:ln>
        </p:spPr>
        <p:txBody>
          <a:bodyPr lIns="0" tIns="0" rIns="0" bIns="0"/>
          <a:lstStyle/>
          <a:p>
            <a:pPr lvl="0"/>
          </a:p>
        </p:txBody>
      </p:sp>
      <p:pic>
        <p:nvPicPr>
          <p:cNvPr id="462" name="1194983908254897104switch_hp_nicolas_c_.svg.med.png"/>
          <p:cNvPicPr/>
          <p:nvPr/>
        </p:nvPicPr>
        <p:blipFill>
          <a:blip r:embed="rId3">
            <a:extLst/>
          </a:blip>
          <a:stretch>
            <a:fillRect/>
          </a:stretch>
        </p:blipFill>
        <p:spPr>
          <a:xfrm>
            <a:off x="10706100" y="3517900"/>
            <a:ext cx="3505200" cy="689357"/>
          </a:xfrm>
          <a:prstGeom prst="rect">
            <a:avLst/>
          </a:prstGeom>
          <a:ln w="12700">
            <a:miter lim="400000"/>
          </a:ln>
        </p:spPr>
      </p:pic>
      <p:sp>
        <p:nvSpPr>
          <p:cNvPr id="463" name="Shape 463"/>
          <p:cNvSpPr/>
          <p:nvPr/>
        </p:nvSpPr>
        <p:spPr>
          <a:xfrm flipH="1">
            <a:off x="9719358" y="4053068"/>
            <a:ext cx="967130" cy="370391"/>
          </a:xfrm>
          <a:prstGeom prst="line">
            <a:avLst/>
          </a:prstGeom>
          <a:ln w="76200">
            <a:solidFill>
              <a:srgbClr val="FFFB00"/>
            </a:solidFill>
            <a:miter lim="400000"/>
            <a:headEnd type="triangle"/>
            <a:tailEnd type="triangle"/>
          </a:ln>
        </p:spPr>
        <p:txBody>
          <a:bodyPr lIns="0" tIns="0" rIns="0" bIns="0"/>
          <a:lstStyle/>
          <a:p>
            <a:pPr lvl="0"/>
          </a:p>
        </p:txBody>
      </p:sp>
      <p:sp>
        <p:nvSpPr>
          <p:cNvPr id="464" name="Shape 464"/>
          <p:cNvSpPr/>
          <p:nvPr/>
        </p:nvSpPr>
        <p:spPr>
          <a:xfrm flipH="1" flipV="1">
            <a:off x="14105359" y="4021559"/>
            <a:ext cx="1480275" cy="231334"/>
          </a:xfrm>
          <a:prstGeom prst="line">
            <a:avLst/>
          </a:prstGeom>
          <a:ln w="76200">
            <a:solidFill>
              <a:srgbClr val="FFFB00"/>
            </a:solidFill>
            <a:miter lim="400000"/>
            <a:headEnd type="triangle"/>
            <a:tailEnd type="triangle"/>
          </a:ln>
        </p:spPr>
        <p:txBody>
          <a:bodyPr lIns="0" tIns="0" rIns="0" bIns="0"/>
          <a:lstStyle/>
          <a:p>
            <a:pPr lvl="0"/>
          </a:p>
        </p:txBody>
      </p:sp>
      <p:sp>
        <p:nvSpPr>
          <p:cNvPr id="465" name="Shape 465"/>
          <p:cNvSpPr/>
          <p:nvPr/>
        </p:nvSpPr>
        <p:spPr>
          <a:xfrm>
            <a:off x="9533743" y="2730500"/>
            <a:ext cx="2580681" cy="622300"/>
          </a:xfrm>
          <a:prstGeom prst="rect">
            <a:avLst/>
          </a:prstGeom>
          <a:solidFill>
            <a:srgbClr val="424242"/>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ctr" defTabSz="546100">
              <a:defRPr sz="1800"/>
            </a:pPr>
            <a:r>
              <a:rPr sz="3600">
                <a:solidFill>
                  <a:srgbClr val="FFFFFF"/>
                </a:solidFill>
                <a:latin typeface="+mn-lt"/>
                <a:ea typeface="+mn-ea"/>
                <a:cs typeface="+mn-cs"/>
                <a:sym typeface="Gill Sans"/>
              </a:rPr>
              <a:t>To:</a:t>
            </a:r>
            <a:r>
              <a:rPr sz="3600">
                <a:solidFill>
                  <a:srgbClr val="00F900"/>
                </a:solidFill>
                <a:latin typeface="+mn-lt"/>
                <a:ea typeface="+mn-ea"/>
                <a:cs typeface="+mn-cs"/>
                <a:sym typeface="Gill Sans"/>
              </a:rPr>
              <a:t> 67.149</a:t>
            </a:r>
            <a:r>
              <a:rPr sz="3600">
                <a:solidFill>
                  <a:srgbClr val="FFFFFF"/>
                </a:solidFill>
                <a:latin typeface="+mn-lt"/>
                <a:ea typeface="+mn-ea"/>
                <a:cs typeface="+mn-cs"/>
                <a:sym typeface="Gill Sans"/>
              </a:rPr>
              <a:t>.*.*</a:t>
            </a:r>
          </a:p>
        </p:txBody>
      </p:sp>
      <p:sp>
        <p:nvSpPr>
          <p:cNvPr id="466" name="Shape 466"/>
          <p:cNvSpPr/>
          <p:nvPr/>
        </p:nvSpPr>
        <p:spPr>
          <a:xfrm>
            <a:off x="14894507" y="3822700"/>
            <a:ext cx="26655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9300"/>
                </a:solidFill>
                <a:latin typeface="+mn-lt"/>
                <a:ea typeface="+mn-ea"/>
                <a:cs typeface="+mn-cs"/>
                <a:sym typeface="Gill Sans"/>
              </a:defRPr>
            </a:lvl1pPr>
          </a:lstStyle>
          <a:p>
            <a:pPr lvl="0">
              <a:defRPr sz="1800">
                <a:solidFill>
                  <a:srgbClr val="000000"/>
                </a:solidFill>
              </a:defRPr>
            </a:pPr>
            <a:r>
              <a:rPr sz="3600">
                <a:solidFill>
                  <a:srgbClr val="FF9300"/>
                </a:solidFill>
              </a:rPr>
              <a:t>?</a:t>
            </a:r>
          </a:p>
        </p:txBody>
      </p:sp>
      <p:sp>
        <p:nvSpPr>
          <p:cNvPr id="467" name="Shape 467"/>
          <p:cNvSpPr/>
          <p:nvPr/>
        </p:nvSpPr>
        <p:spPr>
          <a:xfrm>
            <a:off x="14704007" y="2971800"/>
            <a:ext cx="26655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9300"/>
                </a:solidFill>
                <a:latin typeface="+mn-lt"/>
                <a:ea typeface="+mn-ea"/>
                <a:cs typeface="+mn-cs"/>
                <a:sym typeface="Gill Sans"/>
              </a:defRPr>
            </a:lvl1pPr>
          </a:lstStyle>
          <a:p>
            <a:pPr lvl="0">
              <a:defRPr sz="1800">
                <a:solidFill>
                  <a:srgbClr val="000000"/>
                </a:solidFill>
              </a:defRPr>
            </a:pPr>
            <a:r>
              <a:rPr sz="3600">
                <a:solidFill>
                  <a:srgbClr val="FF9300"/>
                </a:solidFill>
              </a:rPr>
              <a:t>?</a:t>
            </a:r>
          </a:p>
        </p:txBody>
      </p:sp>
      <p:sp>
        <p:nvSpPr>
          <p:cNvPr id="468" name="Shape 468"/>
          <p:cNvSpPr/>
          <p:nvPr/>
        </p:nvSpPr>
        <p:spPr>
          <a:xfrm>
            <a:off x="8988933" y="8610600"/>
            <a:ext cx="71882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2500">
                <a:solidFill>
                  <a:srgbClr val="FFFFFF"/>
                </a:solidFill>
                <a:latin typeface="+mn-lt"/>
                <a:ea typeface="+mn-ea"/>
                <a:cs typeface="+mn-cs"/>
                <a:sym typeface="Gill Sans"/>
              </a:defRPr>
            </a:lvl1pPr>
          </a:lstStyle>
          <a:p>
            <a:pPr lvl="0">
              <a:defRPr sz="1800">
                <a:solidFill>
                  <a:srgbClr val="000000"/>
                </a:solidFill>
              </a:defRPr>
            </a:pPr>
            <a:r>
              <a:rPr sz="2500">
                <a:solidFill>
                  <a:srgbClr val="FFFFFF"/>
                </a:solidFill>
              </a:rPr>
              <a:t>Clipart: http://www.clker.com/search/networksym/1</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xit" presetSubtype="0" presetID="1" grpId="1" fill="hold">
                                  <p:stCondLst>
                                    <p:cond delay="0"/>
                                  </p:stCondLst>
                                  <p:iterate type="el" backwards="0">
                                    <p:tmAbs val="0"/>
                                  </p:iterate>
                                  <p:childTnLst>
                                    <p:set>
                                      <p:cBhvr>
                                        <p:cTn id="6" fill="hold">
                                          <p:stCondLst>
                                            <p:cond delay="0"/>
                                          </p:stCondLst>
                                        </p:cTn>
                                        <p:tgtEl>
                                          <p:spTgt spid="46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5" grpId="1"/>
    </p:bld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0" name="Shape 470"/>
          <p:cNvSpPr/>
          <p:nvPr/>
        </p:nvSpPr>
        <p:spPr>
          <a:xfrm>
            <a:off x="342900" y="2463800"/>
            <a:ext cx="5943600" cy="5981700"/>
          </a:xfrm>
          <a:prstGeom prst="rect">
            <a:avLst/>
          </a:prstGeom>
          <a:solidFill>
            <a:srgbClr val="424242"/>
          </a:solidFill>
          <a:ln w="25400">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471" name="Shape 471"/>
          <p:cNvSpPr/>
          <p:nvPr/>
        </p:nvSpPr>
        <p:spPr>
          <a:xfrm>
            <a:off x="620427" y="2952750"/>
            <a:ext cx="1814513"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0096FF"/>
                </a:solidFill>
                <a:latin typeface="+mn-lt"/>
                <a:ea typeface="+mn-ea"/>
                <a:cs typeface="+mn-cs"/>
                <a:sym typeface="Gill Sans"/>
              </a:rPr>
              <a:t>Local</a:t>
            </a:r>
            <a:endParaRPr sz="3600">
              <a:solidFill>
                <a:srgbClr val="0096FF"/>
              </a:solidFill>
              <a:latin typeface="+mn-lt"/>
              <a:ea typeface="+mn-ea"/>
              <a:cs typeface="+mn-cs"/>
              <a:sym typeface="Gill Sans"/>
            </a:endParaRPr>
          </a:p>
          <a:p>
            <a:pPr lvl="0" algn="ctr" defTabSz="546100">
              <a:defRPr sz="1800"/>
            </a:pPr>
            <a:r>
              <a:rPr sz="3600">
                <a:solidFill>
                  <a:srgbClr val="0096FF"/>
                </a:solidFill>
                <a:latin typeface="+mn-lt"/>
                <a:ea typeface="+mn-ea"/>
                <a:cs typeface="+mn-cs"/>
                <a:sym typeface="Gill Sans"/>
              </a:rPr>
              <a:t>Network</a:t>
            </a:r>
          </a:p>
        </p:txBody>
      </p:sp>
      <p:pic>
        <p:nvPicPr>
          <p:cNvPr id="472" name="1194983899606690431network_could_nicolas_cl_.svg.med.png"/>
          <p:cNvPicPr/>
          <p:nvPr/>
        </p:nvPicPr>
        <p:blipFill>
          <a:blip r:embed="rId2">
            <a:extLst/>
          </a:blip>
          <a:stretch>
            <a:fillRect/>
          </a:stretch>
        </p:blipFill>
        <p:spPr>
          <a:xfrm>
            <a:off x="6769100" y="3120897"/>
            <a:ext cx="4711700" cy="3565188"/>
          </a:xfrm>
          <a:prstGeom prst="rect">
            <a:avLst/>
          </a:prstGeom>
          <a:ln w="12700">
            <a:miter lim="400000"/>
          </a:ln>
        </p:spPr>
      </p:pic>
      <p:sp>
        <p:nvSpPr>
          <p:cNvPr id="473" name="Shape 473"/>
          <p:cNvSpPr/>
          <p:nvPr>
            <p:ph type="title"/>
          </p:nvPr>
        </p:nvSpPr>
        <p:spPr>
          <a:xfrm>
            <a:off x="762000" y="241300"/>
            <a:ext cx="4826000" cy="2298700"/>
          </a:xfrm>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IP Is Simple</a:t>
            </a:r>
          </a:p>
        </p:txBody>
      </p:sp>
      <p:grpSp>
        <p:nvGrpSpPr>
          <p:cNvPr id="490" name="Group 490"/>
          <p:cNvGrpSpPr/>
          <p:nvPr/>
        </p:nvGrpSpPr>
        <p:grpSpPr>
          <a:xfrm>
            <a:off x="12568237" y="742950"/>
            <a:ext cx="2578101" cy="1854201"/>
            <a:chOff x="0" y="0"/>
            <a:chExt cx="2578099" cy="1854200"/>
          </a:xfrm>
        </p:grpSpPr>
        <p:grpSp>
          <p:nvGrpSpPr>
            <p:cNvPr id="488" name="Group 488"/>
            <p:cNvGrpSpPr/>
            <p:nvPr/>
          </p:nvGrpSpPr>
          <p:grpSpPr>
            <a:xfrm>
              <a:off x="0" y="0"/>
              <a:ext cx="2578100" cy="1854201"/>
              <a:chOff x="0" y="0"/>
              <a:chExt cx="2578099" cy="1854200"/>
            </a:xfrm>
          </p:grpSpPr>
          <p:grpSp>
            <p:nvGrpSpPr>
              <p:cNvPr id="486" name="Group 486"/>
              <p:cNvGrpSpPr/>
              <p:nvPr/>
            </p:nvGrpSpPr>
            <p:grpSpPr>
              <a:xfrm>
                <a:off x="0" y="0"/>
                <a:ext cx="2578100" cy="1854201"/>
                <a:chOff x="0" y="0"/>
                <a:chExt cx="2578099" cy="1854200"/>
              </a:xfrm>
            </p:grpSpPr>
            <p:grpSp>
              <p:nvGrpSpPr>
                <p:cNvPr id="476" name="Group 476"/>
                <p:cNvGrpSpPr/>
                <p:nvPr/>
              </p:nvGrpSpPr>
              <p:grpSpPr>
                <a:xfrm>
                  <a:off x="352515" y="0"/>
                  <a:ext cx="1878331" cy="1184388"/>
                  <a:chOff x="0" y="0"/>
                  <a:chExt cx="1878329" cy="1184387"/>
                </a:xfrm>
              </p:grpSpPr>
              <p:sp>
                <p:nvSpPr>
                  <p:cNvPr id="474" name="Shape 474"/>
                  <p:cNvSpPr/>
                  <p:nvPr/>
                </p:nvSpPr>
                <p:spPr>
                  <a:xfrm>
                    <a:off x="0" y="0"/>
                    <a:ext cx="1878330" cy="1184388"/>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475" name="Shape 475"/>
                  <p:cNvSpPr/>
                  <p:nvPr/>
                </p:nvSpPr>
                <p:spPr>
                  <a:xfrm>
                    <a:off x="149950" y="106364"/>
                    <a:ext cx="1575799" cy="974534"/>
                  </a:xfrm>
                  <a:prstGeom prst="roundRect">
                    <a:avLst>
                      <a:gd name="adj" fmla="val 6900"/>
                    </a:avLst>
                  </a:prstGeom>
                  <a:solidFill>
                    <a:srgbClr val="FFFFFF"/>
                  </a:solidFill>
                  <a:ln w="12700" cap="flat">
                    <a:solidFill>
                      <a:srgbClr val="73A4FE"/>
                    </a:solidFill>
                    <a:prstDash val="solid"/>
                    <a:round/>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grpSp>
              <p:nvGrpSpPr>
                <p:cNvPr id="483" name="Group 483"/>
                <p:cNvGrpSpPr/>
                <p:nvPr/>
              </p:nvGrpSpPr>
              <p:grpSpPr>
                <a:xfrm>
                  <a:off x="0" y="1543728"/>
                  <a:ext cx="2578100" cy="310473"/>
                  <a:chOff x="0" y="0"/>
                  <a:chExt cx="2578099" cy="310472"/>
                </a:xfrm>
              </p:grpSpPr>
              <p:sp>
                <p:nvSpPr>
                  <p:cNvPr id="477" name="Shape 477"/>
                  <p:cNvSpPr/>
                  <p:nvPr/>
                </p:nvSpPr>
                <p:spPr>
                  <a:xfrm flipH="1">
                    <a:off x="0" y="0"/>
                    <a:ext cx="341994" cy="241477"/>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478" name="Shape 478"/>
                  <p:cNvSpPr/>
                  <p:nvPr/>
                </p:nvSpPr>
                <p:spPr>
                  <a:xfrm>
                    <a:off x="0" y="241477"/>
                    <a:ext cx="2575468" cy="2877"/>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479" name="Shape 479"/>
                  <p:cNvSpPr/>
                  <p:nvPr/>
                </p:nvSpPr>
                <p:spPr>
                  <a:xfrm>
                    <a:off x="0" y="307595"/>
                    <a:ext cx="2575468" cy="2878"/>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480" name="Shape 480"/>
                  <p:cNvSpPr/>
                  <p:nvPr/>
                </p:nvSpPr>
                <p:spPr>
                  <a:xfrm>
                    <a:off x="0" y="241477"/>
                    <a:ext cx="2631" cy="6611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481" name="Shape 481"/>
                  <p:cNvSpPr/>
                  <p:nvPr/>
                </p:nvSpPr>
                <p:spPr>
                  <a:xfrm>
                    <a:off x="2241368" y="0"/>
                    <a:ext cx="334101" cy="241478"/>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482" name="Shape 482"/>
                  <p:cNvSpPr/>
                  <p:nvPr/>
                </p:nvSpPr>
                <p:spPr>
                  <a:xfrm>
                    <a:off x="2575469" y="241477"/>
                    <a:ext cx="2631" cy="6611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grpSp>
            <p:sp>
              <p:nvSpPr>
                <p:cNvPr id="484" name="Shape 484"/>
                <p:cNvSpPr/>
                <p:nvPr/>
              </p:nvSpPr>
              <p:spPr>
                <a:xfrm>
                  <a:off x="357777" y="1221759"/>
                  <a:ext cx="1875700" cy="304722"/>
                </a:xfrm>
                <a:prstGeom prst="rect">
                  <a:avLst/>
                </a:prstGeom>
                <a:no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485" name="Shape 485"/>
                <p:cNvSpPr/>
                <p:nvPr/>
              </p:nvSpPr>
              <p:spPr>
                <a:xfrm>
                  <a:off x="1765209" y="1374119"/>
                  <a:ext cx="373562" cy="2875"/>
                </a:xfrm>
                <a:prstGeom prst="line">
                  <a:avLst/>
                </a:prstGeom>
                <a:noFill/>
                <a:ln w="50800" cap="flat">
                  <a:solidFill>
                    <a:srgbClr val="73A4FE"/>
                  </a:solidFill>
                  <a:prstDash val="solid"/>
                  <a:round/>
                </a:ln>
                <a:effectLst/>
              </p:spPr>
              <p:txBody>
                <a:bodyPr wrap="square" lIns="0" tIns="0" rIns="0" bIns="0" numCol="1" anchor="t">
                  <a:noAutofit/>
                </a:bodyPr>
                <a:lstStyle/>
                <a:p>
                  <a:pPr lvl="0"/>
                </a:p>
              </p:txBody>
            </p:sp>
          </p:grpSp>
          <p:sp>
            <p:nvSpPr>
              <p:cNvPr id="487" name="Shape 487"/>
              <p:cNvSpPr/>
              <p:nvPr/>
            </p:nvSpPr>
            <p:spPr>
              <a:xfrm flipH="1" rot="10800000">
                <a:off x="476159" y="1319499"/>
                <a:ext cx="202566" cy="31623"/>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pic>
          <p:nvPicPr>
            <p:cNvPr id="489" name="Snapshot 2008-09-30 11-49-33.jpg"/>
            <p:cNvPicPr/>
            <p:nvPr/>
          </p:nvPicPr>
          <p:blipFill>
            <a:blip r:embed="rId3">
              <a:extLst/>
            </a:blip>
            <a:stretch>
              <a:fillRect/>
            </a:stretch>
          </p:blipFill>
          <p:spPr>
            <a:xfrm>
              <a:off x="684212" y="158750"/>
              <a:ext cx="1206501" cy="864659"/>
            </a:xfrm>
            <a:prstGeom prst="rect">
              <a:avLst/>
            </a:prstGeom>
            <a:ln w="12700" cap="flat">
              <a:noFill/>
              <a:miter lim="400000"/>
            </a:ln>
            <a:effectLst/>
          </p:spPr>
        </p:pic>
      </p:grpSp>
      <p:pic>
        <p:nvPicPr>
          <p:cNvPr id="491" name="11949839031316979841alcatel_oxo_nicolas_cle_.svg.med.png"/>
          <p:cNvPicPr/>
          <p:nvPr/>
        </p:nvPicPr>
        <p:blipFill>
          <a:blip r:embed="rId4">
            <a:extLst/>
          </a:blip>
          <a:stretch>
            <a:fillRect/>
          </a:stretch>
        </p:blipFill>
        <p:spPr>
          <a:xfrm>
            <a:off x="533400" y="6350000"/>
            <a:ext cx="2540000" cy="1295400"/>
          </a:xfrm>
          <a:prstGeom prst="rect">
            <a:avLst/>
          </a:prstGeom>
          <a:ln w="12700">
            <a:miter lim="400000"/>
          </a:ln>
        </p:spPr>
      </p:pic>
      <p:sp>
        <p:nvSpPr>
          <p:cNvPr id="492" name="Shape 492"/>
          <p:cNvSpPr/>
          <p:nvPr/>
        </p:nvSpPr>
        <p:spPr>
          <a:xfrm flipV="1">
            <a:off x="10992863" y="1530415"/>
            <a:ext cx="1885026" cy="1922353"/>
          </a:xfrm>
          <a:prstGeom prst="line">
            <a:avLst/>
          </a:prstGeom>
          <a:ln w="76200">
            <a:solidFill>
              <a:srgbClr val="FFFB00"/>
            </a:solidFill>
            <a:miter lim="400000"/>
            <a:headEnd type="triangle"/>
          </a:ln>
        </p:spPr>
        <p:txBody>
          <a:bodyPr lIns="0" tIns="0" rIns="0" bIns="0"/>
          <a:lstStyle/>
          <a:p>
            <a:pPr lvl="0"/>
          </a:p>
        </p:txBody>
      </p:sp>
      <p:sp>
        <p:nvSpPr>
          <p:cNvPr id="493" name="Shape 493"/>
          <p:cNvSpPr/>
          <p:nvPr/>
        </p:nvSpPr>
        <p:spPr>
          <a:xfrm flipV="1">
            <a:off x="11534108" y="3658066"/>
            <a:ext cx="1250462" cy="447928"/>
          </a:xfrm>
          <a:prstGeom prst="line">
            <a:avLst/>
          </a:prstGeom>
          <a:ln w="76200">
            <a:solidFill>
              <a:srgbClr val="FFFB00"/>
            </a:solidFill>
            <a:miter lim="400000"/>
            <a:headEnd type="triangle"/>
          </a:ln>
        </p:spPr>
        <p:txBody>
          <a:bodyPr lIns="0" tIns="0" rIns="0" bIns="0"/>
          <a:lstStyle/>
          <a:p>
            <a:pPr lvl="0"/>
          </a:p>
        </p:txBody>
      </p:sp>
      <p:sp>
        <p:nvSpPr>
          <p:cNvPr id="494" name="Shape 494"/>
          <p:cNvSpPr/>
          <p:nvPr/>
        </p:nvSpPr>
        <p:spPr>
          <a:xfrm>
            <a:off x="11310144" y="5897699"/>
            <a:ext cx="1530417" cy="1437101"/>
          </a:xfrm>
          <a:prstGeom prst="line">
            <a:avLst/>
          </a:prstGeom>
          <a:ln w="76200">
            <a:solidFill>
              <a:srgbClr val="FFFB00"/>
            </a:solidFill>
            <a:miter lim="400000"/>
            <a:headEnd type="triangle"/>
          </a:ln>
        </p:spPr>
        <p:txBody>
          <a:bodyPr lIns="0" tIns="0" rIns="0" bIns="0"/>
          <a:lstStyle/>
          <a:p>
            <a:pPr lvl="0"/>
          </a:p>
        </p:txBody>
      </p:sp>
      <p:grpSp>
        <p:nvGrpSpPr>
          <p:cNvPr id="511" name="Group 511"/>
          <p:cNvGrpSpPr/>
          <p:nvPr/>
        </p:nvGrpSpPr>
        <p:grpSpPr>
          <a:xfrm>
            <a:off x="12568237" y="3028950"/>
            <a:ext cx="2578101" cy="1854201"/>
            <a:chOff x="0" y="0"/>
            <a:chExt cx="2578099" cy="1854200"/>
          </a:xfrm>
        </p:grpSpPr>
        <p:grpSp>
          <p:nvGrpSpPr>
            <p:cNvPr id="509" name="Group 509"/>
            <p:cNvGrpSpPr/>
            <p:nvPr/>
          </p:nvGrpSpPr>
          <p:grpSpPr>
            <a:xfrm>
              <a:off x="0" y="0"/>
              <a:ext cx="2578100" cy="1854201"/>
              <a:chOff x="0" y="0"/>
              <a:chExt cx="2578099" cy="1854200"/>
            </a:xfrm>
          </p:grpSpPr>
          <p:grpSp>
            <p:nvGrpSpPr>
              <p:cNvPr id="507" name="Group 507"/>
              <p:cNvGrpSpPr/>
              <p:nvPr/>
            </p:nvGrpSpPr>
            <p:grpSpPr>
              <a:xfrm>
                <a:off x="0" y="0"/>
                <a:ext cx="2578100" cy="1854201"/>
                <a:chOff x="0" y="0"/>
                <a:chExt cx="2578099" cy="1854200"/>
              </a:xfrm>
            </p:grpSpPr>
            <p:grpSp>
              <p:nvGrpSpPr>
                <p:cNvPr id="497" name="Group 497"/>
                <p:cNvGrpSpPr/>
                <p:nvPr/>
              </p:nvGrpSpPr>
              <p:grpSpPr>
                <a:xfrm>
                  <a:off x="352515" y="0"/>
                  <a:ext cx="1878331" cy="1184388"/>
                  <a:chOff x="0" y="0"/>
                  <a:chExt cx="1878329" cy="1184387"/>
                </a:xfrm>
              </p:grpSpPr>
              <p:sp>
                <p:nvSpPr>
                  <p:cNvPr id="495" name="Shape 495"/>
                  <p:cNvSpPr/>
                  <p:nvPr/>
                </p:nvSpPr>
                <p:spPr>
                  <a:xfrm>
                    <a:off x="0" y="0"/>
                    <a:ext cx="1878330" cy="1184388"/>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496" name="Shape 496"/>
                  <p:cNvSpPr/>
                  <p:nvPr/>
                </p:nvSpPr>
                <p:spPr>
                  <a:xfrm>
                    <a:off x="149950" y="106364"/>
                    <a:ext cx="1575799" cy="974534"/>
                  </a:xfrm>
                  <a:prstGeom prst="roundRect">
                    <a:avLst>
                      <a:gd name="adj" fmla="val 6900"/>
                    </a:avLst>
                  </a:prstGeom>
                  <a:solidFill>
                    <a:srgbClr val="FFFFFF"/>
                  </a:solidFill>
                  <a:ln w="12700" cap="flat">
                    <a:solidFill>
                      <a:srgbClr val="73A4FE"/>
                    </a:solidFill>
                    <a:prstDash val="solid"/>
                    <a:round/>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grpSp>
              <p:nvGrpSpPr>
                <p:cNvPr id="504" name="Group 504"/>
                <p:cNvGrpSpPr/>
                <p:nvPr/>
              </p:nvGrpSpPr>
              <p:grpSpPr>
                <a:xfrm>
                  <a:off x="0" y="1543728"/>
                  <a:ext cx="2578100" cy="310473"/>
                  <a:chOff x="0" y="0"/>
                  <a:chExt cx="2578099" cy="310472"/>
                </a:xfrm>
              </p:grpSpPr>
              <p:sp>
                <p:nvSpPr>
                  <p:cNvPr id="498" name="Shape 498"/>
                  <p:cNvSpPr/>
                  <p:nvPr/>
                </p:nvSpPr>
                <p:spPr>
                  <a:xfrm flipH="1">
                    <a:off x="0" y="0"/>
                    <a:ext cx="341994" cy="241477"/>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499" name="Shape 499"/>
                  <p:cNvSpPr/>
                  <p:nvPr/>
                </p:nvSpPr>
                <p:spPr>
                  <a:xfrm>
                    <a:off x="0" y="241477"/>
                    <a:ext cx="2575468" cy="2877"/>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500" name="Shape 500"/>
                  <p:cNvSpPr/>
                  <p:nvPr/>
                </p:nvSpPr>
                <p:spPr>
                  <a:xfrm>
                    <a:off x="0" y="307595"/>
                    <a:ext cx="2575468" cy="2878"/>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501" name="Shape 501"/>
                  <p:cNvSpPr/>
                  <p:nvPr/>
                </p:nvSpPr>
                <p:spPr>
                  <a:xfrm>
                    <a:off x="0" y="241477"/>
                    <a:ext cx="2631" cy="6611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502" name="Shape 502"/>
                  <p:cNvSpPr/>
                  <p:nvPr/>
                </p:nvSpPr>
                <p:spPr>
                  <a:xfrm>
                    <a:off x="2241368" y="0"/>
                    <a:ext cx="334101" cy="241478"/>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503" name="Shape 503"/>
                  <p:cNvSpPr/>
                  <p:nvPr/>
                </p:nvSpPr>
                <p:spPr>
                  <a:xfrm>
                    <a:off x="2575469" y="241477"/>
                    <a:ext cx="2631" cy="6611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grpSp>
            <p:sp>
              <p:nvSpPr>
                <p:cNvPr id="505" name="Shape 505"/>
                <p:cNvSpPr/>
                <p:nvPr/>
              </p:nvSpPr>
              <p:spPr>
                <a:xfrm>
                  <a:off x="357777" y="1221759"/>
                  <a:ext cx="1875700" cy="304722"/>
                </a:xfrm>
                <a:prstGeom prst="rect">
                  <a:avLst/>
                </a:prstGeom>
                <a:no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506" name="Shape 506"/>
                <p:cNvSpPr/>
                <p:nvPr/>
              </p:nvSpPr>
              <p:spPr>
                <a:xfrm>
                  <a:off x="1765209" y="1374119"/>
                  <a:ext cx="373562" cy="2875"/>
                </a:xfrm>
                <a:prstGeom prst="line">
                  <a:avLst/>
                </a:prstGeom>
                <a:noFill/>
                <a:ln w="50800" cap="flat">
                  <a:solidFill>
                    <a:srgbClr val="73A4FE"/>
                  </a:solidFill>
                  <a:prstDash val="solid"/>
                  <a:round/>
                </a:ln>
                <a:effectLst/>
              </p:spPr>
              <p:txBody>
                <a:bodyPr wrap="square" lIns="0" tIns="0" rIns="0" bIns="0" numCol="1" anchor="t">
                  <a:noAutofit/>
                </a:bodyPr>
                <a:lstStyle/>
                <a:p>
                  <a:pPr lvl="0"/>
                </a:p>
              </p:txBody>
            </p:sp>
          </p:grpSp>
          <p:sp>
            <p:nvSpPr>
              <p:cNvPr id="508" name="Shape 508"/>
              <p:cNvSpPr/>
              <p:nvPr/>
            </p:nvSpPr>
            <p:spPr>
              <a:xfrm flipH="1" rot="10800000">
                <a:off x="476159" y="1319499"/>
                <a:ext cx="202566" cy="31623"/>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pic>
          <p:nvPicPr>
            <p:cNvPr id="510" name="Snapshot 2008-09-30 11-49-33.jpg"/>
            <p:cNvPicPr/>
            <p:nvPr/>
          </p:nvPicPr>
          <p:blipFill>
            <a:blip r:embed="rId3">
              <a:extLst/>
            </a:blip>
            <a:stretch>
              <a:fillRect/>
            </a:stretch>
          </p:blipFill>
          <p:spPr>
            <a:xfrm>
              <a:off x="684212" y="158750"/>
              <a:ext cx="1206501" cy="864659"/>
            </a:xfrm>
            <a:prstGeom prst="rect">
              <a:avLst/>
            </a:prstGeom>
            <a:ln w="12700" cap="flat">
              <a:noFill/>
              <a:miter lim="400000"/>
            </a:ln>
            <a:effectLst/>
          </p:spPr>
        </p:pic>
      </p:grpSp>
      <p:grpSp>
        <p:nvGrpSpPr>
          <p:cNvPr id="528" name="Group 528"/>
          <p:cNvGrpSpPr/>
          <p:nvPr/>
        </p:nvGrpSpPr>
        <p:grpSpPr>
          <a:xfrm>
            <a:off x="12568237" y="6584950"/>
            <a:ext cx="2578101" cy="1854201"/>
            <a:chOff x="0" y="0"/>
            <a:chExt cx="2578099" cy="1854200"/>
          </a:xfrm>
        </p:grpSpPr>
        <p:grpSp>
          <p:nvGrpSpPr>
            <p:cNvPr id="526" name="Group 526"/>
            <p:cNvGrpSpPr/>
            <p:nvPr/>
          </p:nvGrpSpPr>
          <p:grpSpPr>
            <a:xfrm>
              <a:off x="0" y="0"/>
              <a:ext cx="2578100" cy="1854201"/>
              <a:chOff x="0" y="0"/>
              <a:chExt cx="2578099" cy="1854200"/>
            </a:xfrm>
          </p:grpSpPr>
          <p:grpSp>
            <p:nvGrpSpPr>
              <p:cNvPr id="524" name="Group 524"/>
              <p:cNvGrpSpPr/>
              <p:nvPr/>
            </p:nvGrpSpPr>
            <p:grpSpPr>
              <a:xfrm>
                <a:off x="0" y="0"/>
                <a:ext cx="2578100" cy="1854201"/>
                <a:chOff x="0" y="0"/>
                <a:chExt cx="2578099" cy="1854200"/>
              </a:xfrm>
            </p:grpSpPr>
            <p:grpSp>
              <p:nvGrpSpPr>
                <p:cNvPr id="514" name="Group 514"/>
                <p:cNvGrpSpPr/>
                <p:nvPr/>
              </p:nvGrpSpPr>
              <p:grpSpPr>
                <a:xfrm>
                  <a:off x="352515" y="0"/>
                  <a:ext cx="1878331" cy="1184388"/>
                  <a:chOff x="0" y="0"/>
                  <a:chExt cx="1878329" cy="1184387"/>
                </a:xfrm>
              </p:grpSpPr>
              <p:sp>
                <p:nvSpPr>
                  <p:cNvPr id="512" name="Shape 512"/>
                  <p:cNvSpPr/>
                  <p:nvPr/>
                </p:nvSpPr>
                <p:spPr>
                  <a:xfrm>
                    <a:off x="0" y="0"/>
                    <a:ext cx="1878330" cy="1184388"/>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513" name="Shape 513"/>
                  <p:cNvSpPr/>
                  <p:nvPr/>
                </p:nvSpPr>
                <p:spPr>
                  <a:xfrm>
                    <a:off x="149950" y="106364"/>
                    <a:ext cx="1575799" cy="974534"/>
                  </a:xfrm>
                  <a:prstGeom prst="roundRect">
                    <a:avLst>
                      <a:gd name="adj" fmla="val 6900"/>
                    </a:avLst>
                  </a:prstGeom>
                  <a:solidFill>
                    <a:srgbClr val="FFFFFF"/>
                  </a:solidFill>
                  <a:ln w="12700" cap="flat">
                    <a:solidFill>
                      <a:srgbClr val="73A4FE"/>
                    </a:solidFill>
                    <a:prstDash val="solid"/>
                    <a:round/>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grpSp>
              <p:nvGrpSpPr>
                <p:cNvPr id="521" name="Group 521"/>
                <p:cNvGrpSpPr/>
                <p:nvPr/>
              </p:nvGrpSpPr>
              <p:grpSpPr>
                <a:xfrm>
                  <a:off x="0" y="1543728"/>
                  <a:ext cx="2578100" cy="310473"/>
                  <a:chOff x="0" y="0"/>
                  <a:chExt cx="2578099" cy="310472"/>
                </a:xfrm>
              </p:grpSpPr>
              <p:sp>
                <p:nvSpPr>
                  <p:cNvPr id="515" name="Shape 515"/>
                  <p:cNvSpPr/>
                  <p:nvPr/>
                </p:nvSpPr>
                <p:spPr>
                  <a:xfrm flipH="1">
                    <a:off x="0" y="0"/>
                    <a:ext cx="341994" cy="241477"/>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516" name="Shape 516"/>
                  <p:cNvSpPr/>
                  <p:nvPr/>
                </p:nvSpPr>
                <p:spPr>
                  <a:xfrm>
                    <a:off x="0" y="241477"/>
                    <a:ext cx="2575468" cy="2877"/>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517" name="Shape 517"/>
                  <p:cNvSpPr/>
                  <p:nvPr/>
                </p:nvSpPr>
                <p:spPr>
                  <a:xfrm>
                    <a:off x="0" y="307595"/>
                    <a:ext cx="2575468" cy="2878"/>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518" name="Shape 518"/>
                  <p:cNvSpPr/>
                  <p:nvPr/>
                </p:nvSpPr>
                <p:spPr>
                  <a:xfrm>
                    <a:off x="0" y="241477"/>
                    <a:ext cx="2631" cy="6611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519" name="Shape 519"/>
                  <p:cNvSpPr/>
                  <p:nvPr/>
                </p:nvSpPr>
                <p:spPr>
                  <a:xfrm>
                    <a:off x="2241368" y="0"/>
                    <a:ext cx="334101" cy="241478"/>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520" name="Shape 520"/>
                  <p:cNvSpPr/>
                  <p:nvPr/>
                </p:nvSpPr>
                <p:spPr>
                  <a:xfrm>
                    <a:off x="2575469" y="241477"/>
                    <a:ext cx="2631" cy="6611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grpSp>
            <p:sp>
              <p:nvSpPr>
                <p:cNvPr id="522" name="Shape 522"/>
                <p:cNvSpPr/>
                <p:nvPr/>
              </p:nvSpPr>
              <p:spPr>
                <a:xfrm>
                  <a:off x="357777" y="1221759"/>
                  <a:ext cx="1875700" cy="304722"/>
                </a:xfrm>
                <a:prstGeom prst="rect">
                  <a:avLst/>
                </a:prstGeom>
                <a:no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523" name="Shape 523"/>
                <p:cNvSpPr/>
                <p:nvPr/>
              </p:nvSpPr>
              <p:spPr>
                <a:xfrm>
                  <a:off x="1765209" y="1374119"/>
                  <a:ext cx="373562" cy="2875"/>
                </a:xfrm>
                <a:prstGeom prst="line">
                  <a:avLst/>
                </a:prstGeom>
                <a:noFill/>
                <a:ln w="50800" cap="flat">
                  <a:solidFill>
                    <a:srgbClr val="73A4FE"/>
                  </a:solidFill>
                  <a:prstDash val="solid"/>
                  <a:round/>
                </a:ln>
                <a:effectLst/>
              </p:spPr>
              <p:txBody>
                <a:bodyPr wrap="square" lIns="0" tIns="0" rIns="0" bIns="0" numCol="1" anchor="t">
                  <a:noAutofit/>
                </a:bodyPr>
                <a:lstStyle/>
                <a:p>
                  <a:pPr lvl="0"/>
                </a:p>
              </p:txBody>
            </p:sp>
          </p:grpSp>
          <p:sp>
            <p:nvSpPr>
              <p:cNvPr id="525" name="Shape 525"/>
              <p:cNvSpPr/>
              <p:nvPr/>
            </p:nvSpPr>
            <p:spPr>
              <a:xfrm flipH="1" rot="10800000">
                <a:off x="476159" y="1319499"/>
                <a:ext cx="202566" cy="31623"/>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pic>
          <p:nvPicPr>
            <p:cNvPr id="527" name="Snapshot 2008-09-30 11-49-33.jpg"/>
            <p:cNvPicPr/>
            <p:nvPr/>
          </p:nvPicPr>
          <p:blipFill>
            <a:blip r:embed="rId3">
              <a:extLst/>
            </a:blip>
            <a:stretch>
              <a:fillRect/>
            </a:stretch>
          </p:blipFill>
          <p:spPr>
            <a:xfrm>
              <a:off x="684212" y="158750"/>
              <a:ext cx="1206501" cy="864659"/>
            </a:xfrm>
            <a:prstGeom prst="rect">
              <a:avLst/>
            </a:prstGeom>
            <a:ln w="12700" cap="flat">
              <a:noFill/>
              <a:miter lim="400000"/>
            </a:ln>
            <a:effectLst/>
          </p:spPr>
        </p:pic>
      </p:grpSp>
      <p:sp>
        <p:nvSpPr>
          <p:cNvPr id="529" name="Shape 529"/>
          <p:cNvSpPr/>
          <p:nvPr/>
        </p:nvSpPr>
        <p:spPr>
          <a:xfrm>
            <a:off x="12482115" y="5276850"/>
            <a:ext cx="2729137"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FFF"/>
                </a:solidFill>
                <a:latin typeface="+mn-lt"/>
                <a:ea typeface="+mn-ea"/>
                <a:cs typeface="+mn-cs"/>
                <a:sym typeface="Gill Sans"/>
              </a:rPr>
              <a:t>Thousands of</a:t>
            </a:r>
            <a:endParaRPr sz="3600">
              <a:solidFill>
                <a:srgbClr val="FFFFFF"/>
              </a:solidFill>
              <a:latin typeface="+mn-lt"/>
              <a:ea typeface="+mn-ea"/>
              <a:cs typeface="+mn-cs"/>
              <a:sym typeface="Gill Sans"/>
            </a:endParaRPr>
          </a:p>
          <a:p>
            <a:pPr lvl="0" algn="ctr" defTabSz="546100">
              <a:defRPr sz="1800"/>
            </a:pPr>
            <a:r>
              <a:rPr sz="3600">
                <a:solidFill>
                  <a:srgbClr val="FFFFFF"/>
                </a:solidFill>
                <a:latin typeface="+mn-lt"/>
                <a:ea typeface="+mn-ea"/>
                <a:cs typeface="+mn-cs"/>
                <a:sym typeface="Gill Sans"/>
              </a:rPr>
              <a:t>user systems</a:t>
            </a:r>
          </a:p>
        </p:txBody>
      </p:sp>
      <p:pic>
        <p:nvPicPr>
          <p:cNvPr id="530" name="1194983908254897104switch_hp_nicolas_c_.svg.med.png"/>
          <p:cNvPicPr/>
          <p:nvPr/>
        </p:nvPicPr>
        <p:blipFill>
          <a:blip r:embed="rId5">
            <a:extLst/>
          </a:blip>
          <a:stretch>
            <a:fillRect/>
          </a:stretch>
        </p:blipFill>
        <p:spPr>
          <a:xfrm>
            <a:off x="1485900" y="4241800"/>
            <a:ext cx="3810000" cy="749300"/>
          </a:xfrm>
          <a:prstGeom prst="rect">
            <a:avLst/>
          </a:prstGeom>
          <a:ln w="12700">
            <a:miter lim="400000"/>
          </a:ln>
        </p:spPr>
      </p:pic>
      <p:sp>
        <p:nvSpPr>
          <p:cNvPr id="531" name="Shape 531"/>
          <p:cNvSpPr/>
          <p:nvPr/>
        </p:nvSpPr>
        <p:spPr>
          <a:xfrm>
            <a:off x="5296046" y="4710402"/>
            <a:ext cx="1590825" cy="235454"/>
          </a:xfrm>
          <a:prstGeom prst="line">
            <a:avLst/>
          </a:prstGeom>
          <a:ln w="76200">
            <a:solidFill>
              <a:srgbClr val="FFFB00"/>
            </a:solidFill>
            <a:miter lim="400000"/>
            <a:headEnd type="triangle"/>
          </a:ln>
        </p:spPr>
        <p:txBody>
          <a:bodyPr lIns="0" tIns="0" rIns="0" bIns="0"/>
          <a:lstStyle/>
          <a:p>
            <a:pPr lvl="0"/>
          </a:p>
        </p:txBody>
      </p:sp>
      <p:pic>
        <p:nvPicPr>
          <p:cNvPr id="532" name="11949839031316979841alcatel_oxo_nicolas_cle_.svg.med.png"/>
          <p:cNvPicPr/>
          <p:nvPr/>
        </p:nvPicPr>
        <p:blipFill>
          <a:blip r:embed="rId4">
            <a:extLst/>
          </a:blip>
          <a:stretch>
            <a:fillRect/>
          </a:stretch>
        </p:blipFill>
        <p:spPr>
          <a:xfrm>
            <a:off x="3441700" y="6350000"/>
            <a:ext cx="2540000" cy="1295400"/>
          </a:xfrm>
          <a:prstGeom prst="rect">
            <a:avLst/>
          </a:prstGeom>
          <a:ln w="12700">
            <a:miter lim="400000"/>
          </a:ln>
        </p:spPr>
      </p:pic>
      <p:sp>
        <p:nvSpPr>
          <p:cNvPr id="533" name="Shape 533"/>
          <p:cNvSpPr/>
          <p:nvPr/>
        </p:nvSpPr>
        <p:spPr>
          <a:xfrm flipH="1" flipV="1">
            <a:off x="3989593" y="5046347"/>
            <a:ext cx="727882" cy="1175808"/>
          </a:xfrm>
          <a:prstGeom prst="line">
            <a:avLst/>
          </a:prstGeom>
          <a:ln w="76200">
            <a:solidFill>
              <a:srgbClr val="0433FF"/>
            </a:solidFill>
            <a:miter lim="400000"/>
            <a:headEnd type="triangle"/>
          </a:ln>
        </p:spPr>
        <p:txBody>
          <a:bodyPr lIns="0" tIns="0" rIns="0" bIns="0"/>
          <a:lstStyle/>
          <a:p>
            <a:pPr lvl="0"/>
          </a:p>
        </p:txBody>
      </p:sp>
      <p:sp>
        <p:nvSpPr>
          <p:cNvPr id="534" name="Shape 534"/>
          <p:cNvSpPr/>
          <p:nvPr/>
        </p:nvSpPr>
        <p:spPr>
          <a:xfrm flipV="1">
            <a:off x="1992587" y="5065010"/>
            <a:ext cx="746546" cy="1157145"/>
          </a:xfrm>
          <a:prstGeom prst="line">
            <a:avLst/>
          </a:prstGeom>
          <a:ln w="76200">
            <a:solidFill>
              <a:srgbClr val="0433FF"/>
            </a:solidFill>
            <a:miter lim="400000"/>
            <a:headEnd type="triangle"/>
          </a:ln>
        </p:spPr>
        <p:txBody>
          <a:bodyPr lIns="0" tIns="0" rIns="0" bIns="0"/>
          <a:lstStyle/>
          <a:p>
            <a:pPr lvl="0"/>
          </a:p>
        </p:txBody>
      </p:sp>
      <p:sp>
        <p:nvSpPr>
          <p:cNvPr id="535" name="Shape 535"/>
          <p:cNvSpPr/>
          <p:nvPr/>
        </p:nvSpPr>
        <p:spPr>
          <a:xfrm>
            <a:off x="1479736" y="7734300"/>
            <a:ext cx="301689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100’s of servers</a:t>
            </a:r>
          </a:p>
        </p:txBody>
      </p:sp>
      <p:sp>
        <p:nvSpPr>
          <p:cNvPr id="536" name="Shape 536"/>
          <p:cNvSpPr/>
          <p:nvPr/>
        </p:nvSpPr>
        <p:spPr>
          <a:xfrm>
            <a:off x="6717531" y="4584700"/>
            <a:ext cx="1939305" cy="622300"/>
          </a:xfrm>
          <a:prstGeom prst="rect">
            <a:avLst/>
          </a:prstGeom>
          <a:solidFill>
            <a:srgbClr val="424242"/>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ctr" defTabSz="546100">
              <a:defRPr sz="1800"/>
            </a:pPr>
            <a:r>
              <a:rPr sz="3600">
                <a:solidFill>
                  <a:srgbClr val="00F900"/>
                </a:solidFill>
                <a:latin typeface="+mn-lt"/>
                <a:ea typeface="+mn-ea"/>
                <a:cs typeface="+mn-cs"/>
                <a:sym typeface="Gill Sans"/>
              </a:rPr>
              <a:t>67.149</a:t>
            </a:r>
            <a:r>
              <a:rPr sz="3600">
                <a:solidFill>
                  <a:srgbClr val="FFFFFF"/>
                </a:solidFill>
                <a:latin typeface="+mn-lt"/>
                <a:ea typeface="+mn-ea"/>
                <a:cs typeface="+mn-cs"/>
                <a:sym typeface="Gill Sans"/>
              </a:rPr>
              <a:t>.*.*</a:t>
            </a:r>
          </a:p>
        </p:txBody>
      </p:sp>
      <p:sp>
        <p:nvSpPr>
          <p:cNvPr id="537" name="Shape 537"/>
          <p:cNvSpPr/>
          <p:nvPr/>
        </p:nvSpPr>
        <p:spPr>
          <a:xfrm>
            <a:off x="6723124" y="476250"/>
            <a:ext cx="4826001" cy="2184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46100">
              <a:defRPr sz="1800"/>
            </a:pPr>
            <a:r>
              <a:rPr sz="3600">
                <a:solidFill>
                  <a:srgbClr val="FFFFFF"/>
                </a:solidFill>
                <a:latin typeface="+mn-lt"/>
                <a:ea typeface="+mn-ea"/>
                <a:cs typeface="+mn-cs"/>
                <a:sym typeface="Gill Sans"/>
              </a:rPr>
              <a:t>Thousands of</a:t>
            </a:r>
            <a:endParaRPr sz="3600">
              <a:solidFill>
                <a:srgbClr val="FFFFFF"/>
              </a:solidFill>
              <a:latin typeface="+mn-lt"/>
              <a:ea typeface="+mn-ea"/>
              <a:cs typeface="+mn-cs"/>
              <a:sym typeface="Gill Sans"/>
            </a:endParaRPr>
          </a:p>
          <a:p>
            <a:pPr lvl="0" algn="ctr" defTabSz="546100">
              <a:defRPr sz="1800"/>
            </a:pPr>
            <a:r>
              <a:rPr sz="3600">
                <a:solidFill>
                  <a:srgbClr val="FFFFFF"/>
                </a:solidFill>
                <a:latin typeface="+mn-lt"/>
                <a:ea typeface="+mn-ea"/>
                <a:cs typeface="+mn-cs"/>
                <a:sym typeface="Gill Sans"/>
              </a:rPr>
              <a:t>network connections.</a:t>
            </a:r>
            <a:endParaRPr sz="3600">
              <a:solidFill>
                <a:srgbClr val="FFFFFF"/>
              </a:solidFill>
              <a:latin typeface="+mn-lt"/>
              <a:ea typeface="+mn-ea"/>
              <a:cs typeface="+mn-cs"/>
              <a:sym typeface="Gill Sans"/>
            </a:endParaRPr>
          </a:p>
          <a:p>
            <a:pPr lvl="0" algn="ctr" defTabSz="546100">
              <a:defRPr sz="1800"/>
            </a:pPr>
            <a:r>
              <a:rPr sz="3600">
                <a:solidFill>
                  <a:srgbClr val="FFFFFF"/>
                </a:solidFill>
                <a:latin typeface="+mn-lt"/>
                <a:ea typeface="+mn-ea"/>
                <a:cs typeface="+mn-cs"/>
                <a:sym typeface="Gill Sans"/>
              </a:rPr>
              <a:t>Billions of bytes of data per seconds.</a:t>
            </a:r>
          </a:p>
        </p:txBody>
      </p:sp>
      <p:sp>
        <p:nvSpPr>
          <p:cNvPr id="538" name="Shape 538"/>
          <p:cNvSpPr/>
          <p:nvPr/>
        </p:nvSpPr>
        <p:spPr>
          <a:xfrm>
            <a:off x="7078724" y="6578600"/>
            <a:ext cx="4826001" cy="166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One “area code” to keep track of inside the Internet.</a:t>
            </a:r>
          </a:p>
        </p:txBody>
      </p:sp>
      <p:sp>
        <p:nvSpPr>
          <p:cNvPr id="539" name="Shape 539"/>
          <p:cNvSpPr/>
          <p:nvPr/>
        </p:nvSpPr>
        <p:spPr>
          <a:xfrm>
            <a:off x="9039733" y="8509000"/>
            <a:ext cx="71882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2500">
                <a:solidFill>
                  <a:srgbClr val="FFFFFF"/>
                </a:solidFill>
                <a:latin typeface="+mn-lt"/>
                <a:ea typeface="+mn-ea"/>
                <a:cs typeface="+mn-cs"/>
                <a:sym typeface="Gill Sans"/>
              </a:defRPr>
            </a:lvl1pPr>
          </a:lstStyle>
          <a:p>
            <a:pPr lvl="0">
              <a:defRPr sz="1800">
                <a:solidFill>
                  <a:srgbClr val="000000"/>
                </a:solidFill>
              </a:defRPr>
            </a:pPr>
            <a:r>
              <a:rPr sz="2500">
                <a:solidFill>
                  <a:srgbClr val="FFFFFF"/>
                </a:solidFill>
              </a:rPr>
              <a:t>Clipart: http://www.clker.com/search/networksym/1</a:t>
            </a:r>
          </a:p>
        </p:txBody>
      </p:sp>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43" name="Group 543"/>
          <p:cNvGrpSpPr/>
          <p:nvPr/>
        </p:nvGrpSpPr>
        <p:grpSpPr>
          <a:xfrm>
            <a:off x="11239500" y="5163151"/>
            <a:ext cx="1981200" cy="2127188"/>
            <a:chOff x="0" y="0"/>
            <a:chExt cx="1981199" cy="2127186"/>
          </a:xfrm>
        </p:grpSpPr>
        <p:sp>
          <p:nvSpPr>
            <p:cNvPr id="541" name="Shape 541"/>
            <p:cNvSpPr/>
            <p:nvPr/>
          </p:nvSpPr>
          <p:spPr>
            <a:xfrm>
              <a:off x="0" y="0"/>
              <a:ext cx="1981200" cy="2064618"/>
            </a:xfrm>
            <a:prstGeom prst="rect">
              <a:avLst/>
            </a:prstGeom>
            <a:blipFill rotWithShape="1">
              <a:blip r:embed="rId3"/>
              <a:srcRect l="0" t="0" r="0" b="0"/>
              <a:tile tx="0" ty="0" sx="100000" sy="100000" flip="none" algn="tl"/>
            </a:blipFill>
            <a:ln w="25400" cap="flat">
              <a:noFill/>
              <a:miter lim="400000"/>
            </a:ln>
            <a:effectLst/>
          </p:spPr>
          <p:txBody>
            <a:bodyPr wrap="square" lIns="50800" tIns="50800" rIns="50800" bIns="50800" numCol="1" anchor="ctr">
              <a:noAutofit/>
            </a:bodyP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pic>
          <p:nvPicPr>
            <p:cNvPr id="542" name="1194983791867471366access_point_nicolas_cle_.svg.med.png"/>
            <p:cNvPicPr/>
            <p:nvPr/>
          </p:nvPicPr>
          <p:blipFill>
            <a:blip r:embed="rId4">
              <a:extLst/>
            </a:blip>
            <a:stretch>
              <a:fillRect/>
            </a:stretch>
          </p:blipFill>
          <p:spPr>
            <a:xfrm>
              <a:off x="6951" y="55612"/>
              <a:ext cx="1918642" cy="2071575"/>
            </a:xfrm>
            <a:prstGeom prst="rect">
              <a:avLst/>
            </a:prstGeom>
            <a:ln w="12700" cap="flat">
              <a:noFill/>
              <a:miter lim="400000"/>
            </a:ln>
            <a:effectLst/>
          </p:spPr>
        </p:pic>
      </p:grpSp>
      <p:sp>
        <p:nvSpPr>
          <p:cNvPr id="544" name="Shape 544"/>
          <p:cNvSpPr/>
          <p:nvPr/>
        </p:nvSpPr>
        <p:spPr>
          <a:xfrm>
            <a:off x="1396206" y="1282700"/>
            <a:ext cx="5207794" cy="41953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119" y="0"/>
                </a:moveTo>
                <a:cubicBezTo>
                  <a:pt x="11665" y="0"/>
                  <a:pt x="10486" y="1464"/>
                  <a:pt x="10486" y="3269"/>
                </a:cubicBezTo>
                <a:lnTo>
                  <a:pt x="10486" y="3727"/>
                </a:lnTo>
                <a:cubicBezTo>
                  <a:pt x="10486" y="5187"/>
                  <a:pt x="11262" y="6409"/>
                  <a:pt x="12326" y="6829"/>
                </a:cubicBezTo>
                <a:lnTo>
                  <a:pt x="0" y="21600"/>
                </a:lnTo>
                <a:lnTo>
                  <a:pt x="13751" y="6996"/>
                </a:lnTo>
                <a:lnTo>
                  <a:pt x="18966" y="6996"/>
                </a:lnTo>
                <a:cubicBezTo>
                  <a:pt x="20421" y="6996"/>
                  <a:pt x="21600" y="5533"/>
                  <a:pt x="21600" y="3727"/>
                </a:cubicBezTo>
                <a:lnTo>
                  <a:pt x="21600" y="3269"/>
                </a:lnTo>
                <a:cubicBezTo>
                  <a:pt x="21600" y="1464"/>
                  <a:pt x="20421" y="0"/>
                  <a:pt x="18966" y="0"/>
                </a:cubicBezTo>
                <a:lnTo>
                  <a:pt x="13119" y="0"/>
                </a:lnTo>
                <a:close/>
              </a:path>
            </a:pathLst>
          </a:custGeom>
          <a:solidFill>
            <a:srgbClr val="00F900"/>
          </a:solidFill>
          <a:ln w="25400">
            <a:miter lim="400000"/>
          </a:ln>
          <a:extLst>
            <a:ext uri="{C572A759-6A51-4108-AA02-DFA0A04FC94B}">
              <ma14:wrappingTextBoxFlag xmlns:ma14="http://schemas.microsoft.com/office/mac/drawingml/2011/main" val="1"/>
            </a:ext>
          </a:extLst>
        </p:spPr>
        <p:txBody>
          <a:bodyPr lIns="0" tIns="0" rIns="0" bIns="0" anchor="ctr"/>
          <a:lstStyle>
            <a:lvl1pPr algn="ctr" defTabSz="546100">
              <a:defRPr sz="40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4000">
                <a:effectLst>
                  <a:outerShdw sx="100000" sy="100000" kx="0" ky="0" algn="b" rotWithShape="0" blurRad="38100" dist="12700" dir="5400000">
                    <a:srgbClr val="000000">
                      <a:alpha val="50000"/>
                    </a:srgbClr>
                  </a:outerShdw>
                </a:effectLst>
              </a:rPr>
              <a:t>Hello?</a:t>
            </a:r>
          </a:p>
        </p:txBody>
      </p:sp>
      <p:sp>
        <p:nvSpPr>
          <p:cNvPr id="545" name="Shape 545"/>
          <p:cNvSpPr/>
          <p:nvPr/>
        </p:nvSpPr>
        <p:spPr>
          <a:xfrm>
            <a:off x="1153033" y="317500"/>
            <a:ext cx="11417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lvl="0">
              <a:defRPr sz="1800">
                <a:solidFill>
                  <a:srgbClr val="000000"/>
                </a:solidFill>
              </a:defRPr>
            </a:pPr>
            <a:r>
              <a:rPr sz="3600">
                <a:solidFill>
                  <a:srgbClr val="FF40FF"/>
                </a:solidFill>
              </a:rPr>
              <a:t>DHCP = Dynamic Host Configuration Protocol</a:t>
            </a:r>
          </a:p>
        </p:txBody>
      </p:sp>
      <p:sp>
        <p:nvSpPr>
          <p:cNvPr id="546" name="Shape 546"/>
          <p:cNvSpPr/>
          <p:nvPr/>
        </p:nvSpPr>
        <p:spPr>
          <a:xfrm>
            <a:off x="8838579" y="4851400"/>
            <a:ext cx="22438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141.26.14.1</a:t>
            </a:r>
          </a:p>
        </p:txBody>
      </p:sp>
      <p:sp>
        <p:nvSpPr>
          <p:cNvPr id="547" name="Shape 547"/>
          <p:cNvSpPr/>
          <p:nvPr/>
        </p:nvSpPr>
        <p:spPr>
          <a:xfrm>
            <a:off x="7366000" y="2286000"/>
            <a:ext cx="4793060" cy="282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62" y="0"/>
                </a:moveTo>
                <a:cubicBezTo>
                  <a:pt x="1281" y="0"/>
                  <a:pt x="0" y="2172"/>
                  <a:pt x="0" y="4851"/>
                </a:cubicBezTo>
                <a:lnTo>
                  <a:pt x="0" y="5530"/>
                </a:lnTo>
                <a:cubicBezTo>
                  <a:pt x="0" y="8210"/>
                  <a:pt x="1281" y="10382"/>
                  <a:pt x="2862" y="10382"/>
                </a:cubicBezTo>
                <a:lnTo>
                  <a:pt x="9214" y="10382"/>
                </a:lnTo>
                <a:cubicBezTo>
                  <a:pt x="9398" y="10382"/>
                  <a:pt x="9577" y="10350"/>
                  <a:pt x="9751" y="10294"/>
                </a:cubicBezTo>
                <a:lnTo>
                  <a:pt x="21600" y="21600"/>
                </a:lnTo>
                <a:lnTo>
                  <a:pt x="10996" y="9299"/>
                </a:lnTo>
                <a:cubicBezTo>
                  <a:pt x="11649" y="8410"/>
                  <a:pt x="12076" y="7061"/>
                  <a:pt x="12076" y="5530"/>
                </a:cubicBezTo>
                <a:lnTo>
                  <a:pt x="12076" y="4851"/>
                </a:lnTo>
                <a:cubicBezTo>
                  <a:pt x="12076" y="2172"/>
                  <a:pt x="10795" y="0"/>
                  <a:pt x="9214" y="0"/>
                </a:cubicBezTo>
                <a:lnTo>
                  <a:pt x="2862" y="0"/>
                </a:lnTo>
                <a:close/>
              </a:path>
            </a:pathLst>
          </a:custGeom>
          <a:solidFill>
            <a:srgbClr val="FFFB00"/>
          </a:solidFill>
          <a:ln w="25400">
            <a:miter lim="400000"/>
          </a:ln>
          <a:extLst>
            <a:ext uri="{C572A759-6A51-4108-AA02-DFA0A04FC94B}">
              <ma14:wrappingTextBoxFlag xmlns:ma14="http://schemas.microsoft.com/office/mac/drawingml/2011/main" val="1"/>
            </a:ext>
          </a:extLst>
        </p:spPr>
        <p:txBody>
          <a:bodyPr lIns="0" tIns="0" rIns="0" bIns="0" anchor="ctr"/>
          <a:lstStyle>
            <a:lvl1pPr algn="ctr" defTabSz="546100">
              <a:defRPr sz="40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4000">
                <a:effectLst>
                  <a:outerShdw sx="100000" sy="100000" kx="0" ky="0" algn="b" rotWithShape="0" blurRad="38100" dist="12700" dir="5400000">
                    <a:srgbClr val="000000">
                      <a:alpha val="50000"/>
                    </a:srgbClr>
                  </a:outerShdw>
                </a:effectLst>
              </a:rPr>
              <a:t>Here I am</a:t>
            </a:r>
          </a:p>
        </p:txBody>
      </p:sp>
      <p:sp>
        <p:nvSpPr>
          <p:cNvPr id="548" name="Shape 548"/>
          <p:cNvSpPr/>
          <p:nvPr/>
        </p:nvSpPr>
        <p:spPr>
          <a:xfrm>
            <a:off x="2594371" y="3911600"/>
            <a:ext cx="4670029" cy="1892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50" y="0"/>
                </a:moveTo>
                <a:cubicBezTo>
                  <a:pt x="5528" y="0"/>
                  <a:pt x="4213" y="3245"/>
                  <a:pt x="4213" y="7248"/>
                </a:cubicBezTo>
                <a:lnTo>
                  <a:pt x="4213" y="11443"/>
                </a:lnTo>
                <a:lnTo>
                  <a:pt x="0" y="13948"/>
                </a:lnTo>
                <a:lnTo>
                  <a:pt x="4213" y="14361"/>
                </a:lnTo>
                <a:cubicBezTo>
                  <a:pt x="4215" y="18360"/>
                  <a:pt x="5529" y="21600"/>
                  <a:pt x="7150" y="21600"/>
                </a:cubicBezTo>
                <a:lnTo>
                  <a:pt x="18663" y="21600"/>
                </a:lnTo>
                <a:cubicBezTo>
                  <a:pt x="20285" y="21600"/>
                  <a:pt x="21600" y="18355"/>
                  <a:pt x="21600" y="14352"/>
                </a:cubicBezTo>
                <a:lnTo>
                  <a:pt x="21600" y="7248"/>
                </a:lnTo>
                <a:cubicBezTo>
                  <a:pt x="21600" y="3245"/>
                  <a:pt x="20285" y="0"/>
                  <a:pt x="18663" y="0"/>
                </a:cubicBezTo>
                <a:lnTo>
                  <a:pt x="7150" y="0"/>
                </a:lnTo>
                <a:close/>
              </a:path>
            </a:pathLst>
          </a:custGeom>
          <a:solidFill>
            <a:srgbClr val="00F900"/>
          </a:solidFill>
          <a:ln w="25400">
            <a:miter lim="400000"/>
          </a:ln>
          <a:extLst>
            <a:ext uri="{C572A759-6A51-4108-AA02-DFA0A04FC94B}">
              <ma14:wrappingTextBoxFlag xmlns:ma14="http://schemas.microsoft.com/office/mac/drawingml/2011/main" val="1"/>
            </a:ext>
          </a:extLst>
        </p:spPr>
        <p:txBody>
          <a:bodyPr lIns="0" tIns="0" rIns="0" bIns="0" anchor="ctr"/>
          <a:lstStyle>
            <a:lvl1pPr algn="ctr" defTabSz="546100">
              <a:defRPr sz="40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4000">
                <a:effectLst>
                  <a:outerShdw sx="100000" sy="100000" kx="0" ky="0" algn="b" rotWithShape="0" blurRad="38100" dist="12700" dir="5400000">
                    <a:srgbClr val="000000">
                      <a:alpha val="50000"/>
                    </a:srgbClr>
                  </a:outerShdw>
                </a:effectLst>
              </a:rPr>
              <a:t>What IP Address can I use?</a:t>
            </a:r>
          </a:p>
        </p:txBody>
      </p:sp>
      <p:sp>
        <p:nvSpPr>
          <p:cNvPr id="549" name="Shape 549"/>
          <p:cNvSpPr/>
          <p:nvPr/>
        </p:nvSpPr>
        <p:spPr>
          <a:xfrm>
            <a:off x="6108700" y="6146800"/>
            <a:ext cx="5058966" cy="1892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11" y="0"/>
                </a:moveTo>
                <a:cubicBezTo>
                  <a:pt x="1214" y="0"/>
                  <a:pt x="0" y="3245"/>
                  <a:pt x="0" y="7248"/>
                </a:cubicBezTo>
                <a:lnTo>
                  <a:pt x="0" y="14352"/>
                </a:lnTo>
                <a:cubicBezTo>
                  <a:pt x="0" y="18355"/>
                  <a:pt x="1214" y="21600"/>
                  <a:pt x="2711" y="21600"/>
                </a:cubicBezTo>
                <a:lnTo>
                  <a:pt x="13339" y="21600"/>
                </a:lnTo>
                <a:cubicBezTo>
                  <a:pt x="14837" y="21600"/>
                  <a:pt x="16050" y="18355"/>
                  <a:pt x="16050" y="14352"/>
                </a:cubicBezTo>
                <a:lnTo>
                  <a:pt x="16050" y="8689"/>
                </a:lnTo>
                <a:lnTo>
                  <a:pt x="21600" y="4698"/>
                </a:lnTo>
                <a:lnTo>
                  <a:pt x="15991" y="5758"/>
                </a:lnTo>
                <a:cubicBezTo>
                  <a:pt x="15734" y="2471"/>
                  <a:pt x="14645" y="0"/>
                  <a:pt x="13339" y="0"/>
                </a:cubicBezTo>
                <a:lnTo>
                  <a:pt x="2711" y="0"/>
                </a:lnTo>
                <a:close/>
              </a:path>
            </a:pathLst>
          </a:custGeom>
          <a:solidFill>
            <a:srgbClr val="FFFB00"/>
          </a:solidFill>
          <a:ln w="25400">
            <a:miter lim="400000"/>
          </a:ln>
          <a:extLst>
            <a:ext uri="{C572A759-6A51-4108-AA02-DFA0A04FC94B}">
              <ma14:wrappingTextBoxFlag xmlns:ma14="http://schemas.microsoft.com/office/mac/drawingml/2011/main" val="1"/>
            </a:ext>
          </a:extLst>
        </p:spPr>
        <p:txBody>
          <a:bodyPr lIns="0" tIns="0" rIns="0" bIns="0" anchor="ctr"/>
          <a:lstStyle>
            <a:lvl1pPr algn="ctr" defTabSz="546100">
              <a:defRPr sz="40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4000">
                <a:effectLst>
                  <a:outerShdw sx="100000" sy="100000" kx="0" ky="0" algn="b" rotWithShape="0" blurRad="38100" dist="12700" dir="5400000">
                    <a:srgbClr val="000000">
                      <a:alpha val="50000"/>
                    </a:srgbClr>
                  </a:outerShdw>
                </a:effectLst>
              </a:rPr>
              <a:t>Use 141.26.14.7</a:t>
            </a:r>
          </a:p>
        </p:txBody>
      </p:sp>
      <p:grpSp>
        <p:nvGrpSpPr>
          <p:cNvPr id="566" name="Group 566"/>
          <p:cNvGrpSpPr/>
          <p:nvPr/>
        </p:nvGrpSpPr>
        <p:grpSpPr>
          <a:xfrm>
            <a:off x="490537" y="4613009"/>
            <a:ext cx="2349501" cy="1689791"/>
            <a:chOff x="0" y="0"/>
            <a:chExt cx="2349499" cy="1689789"/>
          </a:xfrm>
        </p:grpSpPr>
        <p:grpSp>
          <p:nvGrpSpPr>
            <p:cNvPr id="564" name="Group 564"/>
            <p:cNvGrpSpPr/>
            <p:nvPr/>
          </p:nvGrpSpPr>
          <p:grpSpPr>
            <a:xfrm>
              <a:off x="0" y="-1"/>
              <a:ext cx="2349500" cy="1689791"/>
              <a:chOff x="0" y="0"/>
              <a:chExt cx="2349499" cy="1689789"/>
            </a:xfrm>
          </p:grpSpPr>
          <p:grpSp>
            <p:nvGrpSpPr>
              <p:cNvPr id="562" name="Group 562"/>
              <p:cNvGrpSpPr/>
              <p:nvPr/>
            </p:nvGrpSpPr>
            <p:grpSpPr>
              <a:xfrm>
                <a:off x="0" y="0"/>
                <a:ext cx="2349500" cy="1689790"/>
                <a:chOff x="0" y="0"/>
                <a:chExt cx="2349499" cy="1689789"/>
              </a:xfrm>
            </p:grpSpPr>
            <p:grpSp>
              <p:nvGrpSpPr>
                <p:cNvPr id="552" name="Group 552"/>
                <p:cNvGrpSpPr/>
                <p:nvPr/>
              </p:nvGrpSpPr>
              <p:grpSpPr>
                <a:xfrm>
                  <a:off x="321258" y="0"/>
                  <a:ext cx="1711779" cy="1079369"/>
                  <a:chOff x="0" y="0"/>
                  <a:chExt cx="1711778" cy="1079368"/>
                </a:xfrm>
              </p:grpSpPr>
              <p:sp>
                <p:nvSpPr>
                  <p:cNvPr id="550" name="Shape 550"/>
                  <p:cNvSpPr/>
                  <p:nvPr/>
                </p:nvSpPr>
                <p:spPr>
                  <a:xfrm>
                    <a:off x="0" y="0"/>
                    <a:ext cx="1711779" cy="1079369"/>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551" name="Shape 551"/>
                  <p:cNvSpPr/>
                  <p:nvPr/>
                </p:nvSpPr>
                <p:spPr>
                  <a:xfrm>
                    <a:off x="136654" y="96933"/>
                    <a:ext cx="1436073" cy="888122"/>
                  </a:xfrm>
                  <a:prstGeom prst="roundRect">
                    <a:avLst>
                      <a:gd name="adj" fmla="val 7572"/>
                    </a:avLst>
                  </a:prstGeom>
                  <a:solidFill>
                    <a:srgbClr val="FFFFFF"/>
                  </a:solidFill>
                  <a:ln w="12700" cap="flat">
                    <a:solidFill>
                      <a:srgbClr val="73A4FE"/>
                    </a:solidFill>
                    <a:prstDash val="solid"/>
                    <a:round/>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grpSp>
              <p:nvGrpSpPr>
                <p:cNvPr id="559" name="Group 559"/>
                <p:cNvGrpSpPr/>
                <p:nvPr/>
              </p:nvGrpSpPr>
              <p:grpSpPr>
                <a:xfrm>
                  <a:off x="0" y="1406846"/>
                  <a:ext cx="2349500" cy="282944"/>
                  <a:chOff x="0" y="0"/>
                  <a:chExt cx="2349499" cy="282943"/>
                </a:xfrm>
              </p:grpSpPr>
              <p:sp>
                <p:nvSpPr>
                  <p:cNvPr id="553" name="Shape 553"/>
                  <p:cNvSpPr/>
                  <p:nvPr/>
                </p:nvSpPr>
                <p:spPr>
                  <a:xfrm flipH="1">
                    <a:off x="0" y="0"/>
                    <a:ext cx="311669" cy="220065"/>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554" name="Shape 554"/>
                  <p:cNvSpPr/>
                  <p:nvPr/>
                </p:nvSpPr>
                <p:spPr>
                  <a:xfrm>
                    <a:off x="0" y="220065"/>
                    <a:ext cx="2347101" cy="2623"/>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555" name="Shape 555"/>
                  <p:cNvSpPr/>
                  <p:nvPr/>
                </p:nvSpPr>
                <p:spPr>
                  <a:xfrm>
                    <a:off x="0" y="280321"/>
                    <a:ext cx="2347101" cy="2623"/>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556" name="Shape 556"/>
                  <p:cNvSpPr/>
                  <p:nvPr/>
                </p:nvSpPr>
                <p:spPr>
                  <a:xfrm>
                    <a:off x="0" y="220065"/>
                    <a:ext cx="2398" cy="60257"/>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557" name="Shape 557"/>
                  <p:cNvSpPr/>
                  <p:nvPr/>
                </p:nvSpPr>
                <p:spPr>
                  <a:xfrm>
                    <a:off x="2042626" y="0"/>
                    <a:ext cx="304477" cy="220066"/>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558" name="Shape 558"/>
                  <p:cNvSpPr/>
                  <p:nvPr/>
                </p:nvSpPr>
                <p:spPr>
                  <a:xfrm>
                    <a:off x="2347102" y="220065"/>
                    <a:ext cx="2398" cy="60257"/>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grpSp>
            <p:sp>
              <p:nvSpPr>
                <p:cNvPr id="560" name="Shape 560"/>
                <p:cNvSpPr/>
                <p:nvPr/>
              </p:nvSpPr>
              <p:spPr>
                <a:xfrm>
                  <a:off x="326053" y="1113426"/>
                  <a:ext cx="1709382" cy="277702"/>
                </a:xfrm>
                <a:prstGeom prst="rect">
                  <a:avLst/>
                </a:prstGeom>
                <a:no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561" name="Shape 561"/>
                <p:cNvSpPr/>
                <p:nvPr/>
              </p:nvSpPr>
              <p:spPr>
                <a:xfrm>
                  <a:off x="1608688" y="1252276"/>
                  <a:ext cx="340438" cy="2620"/>
                </a:xfrm>
                <a:prstGeom prst="line">
                  <a:avLst/>
                </a:prstGeom>
                <a:noFill/>
                <a:ln w="50800" cap="flat">
                  <a:solidFill>
                    <a:srgbClr val="73A4FE"/>
                  </a:solidFill>
                  <a:prstDash val="solid"/>
                  <a:round/>
                </a:ln>
                <a:effectLst/>
              </p:spPr>
              <p:txBody>
                <a:bodyPr wrap="square" lIns="0" tIns="0" rIns="0" bIns="0" numCol="1" anchor="t">
                  <a:noAutofit/>
                </a:bodyPr>
                <a:lstStyle/>
                <a:p>
                  <a:pPr lvl="0"/>
                </a:p>
              </p:txBody>
            </p:sp>
          </p:grpSp>
          <p:sp>
            <p:nvSpPr>
              <p:cNvPr id="563" name="Shape 563"/>
              <p:cNvSpPr/>
              <p:nvPr/>
            </p:nvSpPr>
            <p:spPr>
              <a:xfrm flipH="1" rot="10800000">
                <a:off x="433938" y="1202499"/>
                <a:ext cx="184604" cy="28820"/>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pic>
          <p:nvPicPr>
            <p:cNvPr id="565" name="Snapshot 2008-09-30 11-49-33.jpg"/>
            <p:cNvPicPr/>
            <p:nvPr/>
          </p:nvPicPr>
          <p:blipFill>
            <a:blip r:embed="rId5">
              <a:extLst/>
            </a:blip>
            <a:stretch>
              <a:fillRect/>
            </a:stretch>
          </p:blipFill>
          <p:spPr>
            <a:xfrm>
              <a:off x="623543" y="144673"/>
              <a:ext cx="1099522" cy="787991"/>
            </a:xfrm>
            <a:prstGeom prst="rect">
              <a:avLst/>
            </a:prstGeom>
            <a:ln w="12700" cap="flat">
              <a:noFill/>
              <a:miter lim="400000"/>
            </a:ln>
            <a:effectLst/>
          </p:spPr>
        </p:pic>
      </p:grpSp>
      <p:sp>
        <p:nvSpPr>
          <p:cNvPr id="567" name="Shape 567"/>
          <p:cNvSpPr/>
          <p:nvPr/>
        </p:nvSpPr>
        <p:spPr>
          <a:xfrm flipH="1">
            <a:off x="13160810" y="6309036"/>
            <a:ext cx="2138083" cy="18677"/>
          </a:xfrm>
          <a:prstGeom prst="line">
            <a:avLst/>
          </a:prstGeom>
          <a:ln w="76200">
            <a:solidFill>
              <a:srgbClr val="FFFB00"/>
            </a:solidFill>
            <a:miter lim="400000"/>
            <a:headEnd type="triangle"/>
            <a:tailEnd type="triangle"/>
          </a:ln>
        </p:spPr>
        <p:txBody>
          <a:bodyPr lIns="0" tIns="0" rIns="0" bIns="0"/>
          <a:lstStyle/>
          <a:p>
            <a:pPr lvl="0"/>
          </a:p>
        </p:txBody>
      </p:sp>
      <p:pic>
        <p:nvPicPr>
          <p:cNvPr id="568" name="1194983899606690431network_could_nicolas_cl_.svg.med.png"/>
          <p:cNvPicPr/>
          <p:nvPr/>
        </p:nvPicPr>
        <p:blipFill>
          <a:blip r:embed="rId6">
            <a:extLst/>
          </a:blip>
          <a:stretch>
            <a:fillRect/>
          </a:stretch>
        </p:blipFill>
        <p:spPr>
          <a:xfrm>
            <a:off x="14015484" y="5200184"/>
            <a:ext cx="2735815" cy="2070101"/>
          </a:xfrm>
          <a:prstGeom prst="rect">
            <a:avLst/>
          </a:prstGeom>
          <a:ln w="12700">
            <a:miter lim="400000"/>
          </a:ln>
        </p:spPr>
      </p:pic>
      <p:sp>
        <p:nvSpPr>
          <p:cNvPr id="569" name="Shape 569"/>
          <p:cNvSpPr/>
          <p:nvPr/>
        </p:nvSpPr>
        <p:spPr>
          <a:xfrm>
            <a:off x="12918206" y="3911600"/>
            <a:ext cx="307739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lvl="0">
              <a:defRPr sz="1800">
                <a:solidFill>
                  <a:srgbClr val="000000"/>
                </a:solidFill>
              </a:defRPr>
            </a:pPr>
            <a:r>
              <a:rPr sz="3600">
                <a:solidFill>
                  <a:srgbClr val="FF40FF"/>
                </a:solidFill>
              </a:rPr>
              <a:t>141.26.14.1-100</a:t>
            </a:r>
          </a:p>
        </p:txBody>
      </p:sp>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3" name="Shape 573"/>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Non-Routable Addresses	</a:t>
            </a:r>
          </a:p>
        </p:txBody>
      </p:sp>
      <p:sp>
        <p:nvSpPr>
          <p:cNvPr id="574" name="Shape 574"/>
          <p:cNvSpPr/>
          <p:nvPr>
            <p:ph type="body" idx="1"/>
          </p:nvPr>
        </p:nvSpPr>
        <p:spPr>
          <a:prstGeom prst="rect">
            <a:avLst/>
          </a:prstGeom>
        </p:spPr>
        <p:txBody>
          <a:bodyPr/>
          <a:lstStyle/>
          <a:p>
            <a:pPr lvl="0">
              <a:defRPr sz="1800">
                <a:solidFill>
                  <a:srgbClr val="000000"/>
                </a:solidFill>
              </a:defRPr>
            </a:pPr>
            <a:r>
              <a:rPr sz="3600">
                <a:solidFill>
                  <a:srgbClr val="FFFFFF"/>
                </a:solidFill>
              </a:rPr>
              <a:t>A typical home router does Network Address Translation (NAT)</a:t>
            </a:r>
            <a:endParaRPr sz="3600">
              <a:solidFill>
                <a:srgbClr val="FFFFFF"/>
              </a:solidFill>
            </a:endParaRPr>
          </a:p>
          <a:p>
            <a:pPr lvl="0">
              <a:defRPr sz="1800">
                <a:solidFill>
                  <a:srgbClr val="000000"/>
                </a:solidFill>
              </a:defRPr>
            </a:pPr>
            <a:r>
              <a:rPr sz="3600">
                <a:solidFill>
                  <a:srgbClr val="FFFFFF"/>
                </a:solidFill>
              </a:rPr>
              <a:t>Your ISP gives your home router a real global routable address</a:t>
            </a:r>
            <a:endParaRPr sz="3600">
              <a:solidFill>
                <a:srgbClr val="FFFFFF"/>
              </a:solidFill>
            </a:endParaRPr>
          </a:p>
          <a:p>
            <a:pPr lvl="0">
              <a:defRPr sz="1800">
                <a:solidFill>
                  <a:srgbClr val="000000"/>
                </a:solidFill>
              </a:defRPr>
            </a:pPr>
            <a:r>
              <a:rPr sz="3600">
                <a:solidFill>
                  <a:srgbClr val="FFFFFF"/>
                </a:solidFill>
              </a:rPr>
              <a:t>Your router gives out local addresses in a special range (192.168.*.*)</a:t>
            </a:r>
            <a:endParaRPr sz="3600">
              <a:solidFill>
                <a:srgbClr val="FFFFFF"/>
              </a:solidFill>
            </a:endParaRPr>
          </a:p>
          <a:p>
            <a:pPr lvl="0">
              <a:defRPr sz="1800">
                <a:solidFill>
                  <a:srgbClr val="000000"/>
                </a:solidFill>
              </a:defRPr>
            </a:pPr>
            <a:r>
              <a:rPr sz="3600">
                <a:solidFill>
                  <a:srgbClr val="FFFFFF"/>
                </a:solidFill>
              </a:rPr>
              <a:t>The router maps remote addresses for each connection you make from within your home network</a:t>
            </a:r>
          </a:p>
        </p:txBody>
      </p:sp>
      <p:sp>
        <p:nvSpPr>
          <p:cNvPr id="575" name="Shape 575"/>
          <p:cNvSpPr/>
          <p:nvPr/>
        </p:nvSpPr>
        <p:spPr>
          <a:xfrm>
            <a:off x="2717800" y="8369300"/>
            <a:ext cx="1080469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http://en.wikipedia.org/wiki/Network_address_translation</a:t>
            </a:r>
          </a:p>
        </p:txBody>
      </p:sp>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7" name="Shape 577"/>
          <p:cNvSpPr/>
          <p:nvPr/>
        </p:nvSpPr>
        <p:spPr>
          <a:xfrm>
            <a:off x="8521700" y="540351"/>
            <a:ext cx="1981200" cy="2064618"/>
          </a:xfrm>
          <a:prstGeom prst="rect">
            <a:avLst/>
          </a:prstGeom>
          <a:blipFill>
            <a:blip r:embed="rId3"/>
          </a:blipFill>
          <a:ln w="25400">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pic>
        <p:nvPicPr>
          <p:cNvPr id="578" name="1194983791867471366access_point_nicolas_cle_.svg.med.png"/>
          <p:cNvPicPr/>
          <p:nvPr/>
        </p:nvPicPr>
        <p:blipFill>
          <a:blip r:embed="rId4">
            <a:extLst/>
          </a:blip>
          <a:stretch>
            <a:fillRect/>
          </a:stretch>
        </p:blipFill>
        <p:spPr>
          <a:xfrm>
            <a:off x="8528651" y="595964"/>
            <a:ext cx="1918642" cy="2071575"/>
          </a:xfrm>
          <a:prstGeom prst="rect">
            <a:avLst/>
          </a:prstGeom>
          <a:ln w="12700">
            <a:miter lim="400000"/>
          </a:ln>
        </p:spPr>
      </p:pic>
      <p:sp>
        <p:nvSpPr>
          <p:cNvPr id="579" name="Shape 579"/>
          <p:cNvSpPr/>
          <p:nvPr/>
        </p:nvSpPr>
        <p:spPr>
          <a:xfrm>
            <a:off x="264033" y="8420100"/>
            <a:ext cx="80010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lvl="0">
              <a:defRPr sz="1800">
                <a:solidFill>
                  <a:srgbClr val="000000"/>
                </a:solidFill>
              </a:defRPr>
            </a:pPr>
            <a:r>
              <a:rPr sz="3600">
                <a:solidFill>
                  <a:srgbClr val="FF40FF"/>
                </a:solidFill>
              </a:rPr>
              <a:t>NAT = Network Address Translation</a:t>
            </a:r>
          </a:p>
        </p:txBody>
      </p:sp>
      <p:sp>
        <p:nvSpPr>
          <p:cNvPr id="580" name="Shape 580"/>
          <p:cNvSpPr/>
          <p:nvPr/>
        </p:nvSpPr>
        <p:spPr>
          <a:xfrm>
            <a:off x="6108079" y="2006600"/>
            <a:ext cx="22438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192.168.0.1</a:t>
            </a:r>
          </a:p>
        </p:txBody>
      </p:sp>
      <p:grpSp>
        <p:nvGrpSpPr>
          <p:cNvPr id="597" name="Group 597"/>
          <p:cNvGrpSpPr/>
          <p:nvPr/>
        </p:nvGrpSpPr>
        <p:grpSpPr>
          <a:xfrm>
            <a:off x="719137" y="764909"/>
            <a:ext cx="2349501" cy="1689791"/>
            <a:chOff x="0" y="0"/>
            <a:chExt cx="2349499" cy="1689789"/>
          </a:xfrm>
        </p:grpSpPr>
        <p:grpSp>
          <p:nvGrpSpPr>
            <p:cNvPr id="595" name="Group 595"/>
            <p:cNvGrpSpPr/>
            <p:nvPr/>
          </p:nvGrpSpPr>
          <p:grpSpPr>
            <a:xfrm>
              <a:off x="0" y="-1"/>
              <a:ext cx="2349500" cy="1689791"/>
              <a:chOff x="0" y="0"/>
              <a:chExt cx="2349499" cy="1689789"/>
            </a:xfrm>
          </p:grpSpPr>
          <p:grpSp>
            <p:nvGrpSpPr>
              <p:cNvPr id="593" name="Group 593"/>
              <p:cNvGrpSpPr/>
              <p:nvPr/>
            </p:nvGrpSpPr>
            <p:grpSpPr>
              <a:xfrm>
                <a:off x="0" y="0"/>
                <a:ext cx="2349500" cy="1689790"/>
                <a:chOff x="0" y="0"/>
                <a:chExt cx="2349499" cy="1689789"/>
              </a:xfrm>
            </p:grpSpPr>
            <p:grpSp>
              <p:nvGrpSpPr>
                <p:cNvPr id="583" name="Group 583"/>
                <p:cNvGrpSpPr/>
                <p:nvPr/>
              </p:nvGrpSpPr>
              <p:grpSpPr>
                <a:xfrm>
                  <a:off x="321258" y="0"/>
                  <a:ext cx="1711779" cy="1079369"/>
                  <a:chOff x="0" y="0"/>
                  <a:chExt cx="1711778" cy="1079368"/>
                </a:xfrm>
              </p:grpSpPr>
              <p:sp>
                <p:nvSpPr>
                  <p:cNvPr id="581" name="Shape 581"/>
                  <p:cNvSpPr/>
                  <p:nvPr/>
                </p:nvSpPr>
                <p:spPr>
                  <a:xfrm>
                    <a:off x="0" y="0"/>
                    <a:ext cx="1711779" cy="1079369"/>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582" name="Shape 582"/>
                  <p:cNvSpPr/>
                  <p:nvPr/>
                </p:nvSpPr>
                <p:spPr>
                  <a:xfrm>
                    <a:off x="136654" y="96933"/>
                    <a:ext cx="1436073" cy="888122"/>
                  </a:xfrm>
                  <a:prstGeom prst="roundRect">
                    <a:avLst>
                      <a:gd name="adj" fmla="val 7572"/>
                    </a:avLst>
                  </a:prstGeom>
                  <a:solidFill>
                    <a:srgbClr val="FFFFFF"/>
                  </a:solidFill>
                  <a:ln w="12700" cap="flat">
                    <a:solidFill>
                      <a:srgbClr val="73A4FE"/>
                    </a:solidFill>
                    <a:prstDash val="solid"/>
                    <a:round/>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grpSp>
              <p:nvGrpSpPr>
                <p:cNvPr id="590" name="Group 590"/>
                <p:cNvGrpSpPr/>
                <p:nvPr/>
              </p:nvGrpSpPr>
              <p:grpSpPr>
                <a:xfrm>
                  <a:off x="0" y="1406846"/>
                  <a:ext cx="2349500" cy="282944"/>
                  <a:chOff x="0" y="0"/>
                  <a:chExt cx="2349499" cy="282943"/>
                </a:xfrm>
              </p:grpSpPr>
              <p:sp>
                <p:nvSpPr>
                  <p:cNvPr id="584" name="Shape 584"/>
                  <p:cNvSpPr/>
                  <p:nvPr/>
                </p:nvSpPr>
                <p:spPr>
                  <a:xfrm flipH="1">
                    <a:off x="0" y="0"/>
                    <a:ext cx="311669" cy="220065"/>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585" name="Shape 585"/>
                  <p:cNvSpPr/>
                  <p:nvPr/>
                </p:nvSpPr>
                <p:spPr>
                  <a:xfrm>
                    <a:off x="0" y="220065"/>
                    <a:ext cx="2347101" cy="2623"/>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586" name="Shape 586"/>
                  <p:cNvSpPr/>
                  <p:nvPr/>
                </p:nvSpPr>
                <p:spPr>
                  <a:xfrm>
                    <a:off x="0" y="280321"/>
                    <a:ext cx="2347101" cy="2623"/>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587" name="Shape 587"/>
                  <p:cNvSpPr/>
                  <p:nvPr/>
                </p:nvSpPr>
                <p:spPr>
                  <a:xfrm>
                    <a:off x="0" y="220065"/>
                    <a:ext cx="2398" cy="60257"/>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588" name="Shape 588"/>
                  <p:cNvSpPr/>
                  <p:nvPr/>
                </p:nvSpPr>
                <p:spPr>
                  <a:xfrm>
                    <a:off x="2042626" y="0"/>
                    <a:ext cx="304477" cy="220066"/>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589" name="Shape 589"/>
                  <p:cNvSpPr/>
                  <p:nvPr/>
                </p:nvSpPr>
                <p:spPr>
                  <a:xfrm>
                    <a:off x="2347102" y="220065"/>
                    <a:ext cx="2398" cy="60257"/>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grpSp>
            <p:sp>
              <p:nvSpPr>
                <p:cNvPr id="591" name="Shape 591"/>
                <p:cNvSpPr/>
                <p:nvPr/>
              </p:nvSpPr>
              <p:spPr>
                <a:xfrm>
                  <a:off x="326053" y="1113426"/>
                  <a:ext cx="1709382" cy="277702"/>
                </a:xfrm>
                <a:prstGeom prst="rect">
                  <a:avLst/>
                </a:prstGeom>
                <a:no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592" name="Shape 592"/>
                <p:cNvSpPr/>
                <p:nvPr/>
              </p:nvSpPr>
              <p:spPr>
                <a:xfrm>
                  <a:off x="1608688" y="1252276"/>
                  <a:ext cx="340438" cy="2620"/>
                </a:xfrm>
                <a:prstGeom prst="line">
                  <a:avLst/>
                </a:prstGeom>
                <a:noFill/>
                <a:ln w="50800" cap="flat">
                  <a:solidFill>
                    <a:srgbClr val="73A4FE"/>
                  </a:solidFill>
                  <a:prstDash val="solid"/>
                  <a:round/>
                </a:ln>
                <a:effectLst/>
              </p:spPr>
              <p:txBody>
                <a:bodyPr wrap="square" lIns="0" tIns="0" rIns="0" bIns="0" numCol="1" anchor="t">
                  <a:noAutofit/>
                </a:bodyPr>
                <a:lstStyle/>
                <a:p>
                  <a:pPr lvl="0"/>
                </a:p>
              </p:txBody>
            </p:sp>
          </p:grpSp>
          <p:sp>
            <p:nvSpPr>
              <p:cNvPr id="594" name="Shape 594"/>
              <p:cNvSpPr/>
              <p:nvPr/>
            </p:nvSpPr>
            <p:spPr>
              <a:xfrm flipH="1" rot="10800000">
                <a:off x="433938" y="1202499"/>
                <a:ext cx="184604" cy="28820"/>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pic>
          <p:nvPicPr>
            <p:cNvPr id="596" name="Snapshot 2008-09-30 11-49-33.jpg"/>
            <p:cNvPicPr/>
            <p:nvPr/>
          </p:nvPicPr>
          <p:blipFill>
            <a:blip r:embed="rId5">
              <a:extLst/>
            </a:blip>
            <a:stretch>
              <a:fillRect/>
            </a:stretch>
          </p:blipFill>
          <p:spPr>
            <a:xfrm>
              <a:off x="623543" y="144673"/>
              <a:ext cx="1099522" cy="787991"/>
            </a:xfrm>
            <a:prstGeom prst="rect">
              <a:avLst/>
            </a:prstGeom>
            <a:ln w="12700" cap="flat">
              <a:noFill/>
              <a:miter lim="400000"/>
            </a:ln>
            <a:effectLst/>
          </p:spPr>
        </p:pic>
      </p:grpSp>
      <p:sp>
        <p:nvSpPr>
          <p:cNvPr id="598" name="Shape 598"/>
          <p:cNvSpPr/>
          <p:nvPr/>
        </p:nvSpPr>
        <p:spPr>
          <a:xfrm flipH="1" flipV="1">
            <a:off x="2759510" y="1412748"/>
            <a:ext cx="5800539" cy="15255"/>
          </a:xfrm>
          <a:prstGeom prst="line">
            <a:avLst/>
          </a:prstGeom>
          <a:ln w="76200">
            <a:solidFill>
              <a:srgbClr val="00F900"/>
            </a:solidFill>
            <a:miter lim="400000"/>
            <a:headEnd type="triangle"/>
            <a:tailEnd type="triangle"/>
          </a:ln>
        </p:spPr>
        <p:txBody>
          <a:bodyPr lIns="0" tIns="0" rIns="0" bIns="0"/>
          <a:lstStyle/>
          <a:p>
            <a:pPr lvl="0"/>
          </a:p>
        </p:txBody>
      </p:sp>
      <p:sp>
        <p:nvSpPr>
          <p:cNvPr id="599" name="Shape 599"/>
          <p:cNvSpPr/>
          <p:nvPr/>
        </p:nvSpPr>
        <p:spPr>
          <a:xfrm>
            <a:off x="3124200" y="2006600"/>
            <a:ext cx="247240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192.168.0.20</a:t>
            </a:r>
          </a:p>
        </p:txBody>
      </p:sp>
      <p:sp>
        <p:nvSpPr>
          <p:cNvPr id="600" name="Shape 600"/>
          <p:cNvSpPr/>
          <p:nvPr/>
        </p:nvSpPr>
        <p:spPr>
          <a:xfrm>
            <a:off x="8572500" y="3098800"/>
            <a:ext cx="1981200" cy="2064618"/>
          </a:xfrm>
          <a:prstGeom prst="rect">
            <a:avLst/>
          </a:prstGeom>
          <a:blipFill>
            <a:blip r:embed="rId6"/>
          </a:blipFill>
          <a:ln w="25400">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pic>
        <p:nvPicPr>
          <p:cNvPr id="601" name="1194983791867471366access_point_nicolas_cle_.svg.med.png"/>
          <p:cNvPicPr/>
          <p:nvPr/>
        </p:nvPicPr>
        <p:blipFill>
          <a:blip r:embed="rId4">
            <a:extLst/>
          </a:blip>
          <a:stretch>
            <a:fillRect/>
          </a:stretch>
        </p:blipFill>
        <p:spPr>
          <a:xfrm>
            <a:off x="8579451" y="3154412"/>
            <a:ext cx="1918642" cy="2071575"/>
          </a:xfrm>
          <a:prstGeom prst="rect">
            <a:avLst/>
          </a:prstGeom>
          <a:ln w="12700">
            <a:miter lim="400000"/>
          </a:ln>
        </p:spPr>
      </p:pic>
      <p:sp>
        <p:nvSpPr>
          <p:cNvPr id="602" name="Shape 602"/>
          <p:cNvSpPr/>
          <p:nvPr/>
        </p:nvSpPr>
        <p:spPr>
          <a:xfrm>
            <a:off x="6159500" y="4559300"/>
            <a:ext cx="224380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DFF"/>
                </a:solidFill>
                <a:latin typeface="+mn-lt"/>
                <a:ea typeface="+mn-ea"/>
                <a:cs typeface="+mn-cs"/>
                <a:sym typeface="Gill Sans"/>
              </a:defRPr>
            </a:lvl1pPr>
          </a:lstStyle>
          <a:p>
            <a:pPr lvl="0">
              <a:defRPr sz="1800">
                <a:solidFill>
                  <a:srgbClr val="000000"/>
                </a:solidFill>
              </a:defRPr>
            </a:pPr>
            <a:r>
              <a:rPr sz="3600">
                <a:solidFill>
                  <a:srgbClr val="00FDFF"/>
                </a:solidFill>
              </a:rPr>
              <a:t>192.168.0.1</a:t>
            </a:r>
          </a:p>
        </p:txBody>
      </p:sp>
      <p:grpSp>
        <p:nvGrpSpPr>
          <p:cNvPr id="619" name="Group 619"/>
          <p:cNvGrpSpPr/>
          <p:nvPr/>
        </p:nvGrpSpPr>
        <p:grpSpPr>
          <a:xfrm>
            <a:off x="774700" y="3314699"/>
            <a:ext cx="2349500" cy="1689791"/>
            <a:chOff x="0" y="0"/>
            <a:chExt cx="2349499" cy="1689789"/>
          </a:xfrm>
        </p:grpSpPr>
        <p:grpSp>
          <p:nvGrpSpPr>
            <p:cNvPr id="617" name="Group 617"/>
            <p:cNvGrpSpPr/>
            <p:nvPr/>
          </p:nvGrpSpPr>
          <p:grpSpPr>
            <a:xfrm>
              <a:off x="0" y="-1"/>
              <a:ext cx="2349500" cy="1689791"/>
              <a:chOff x="0" y="0"/>
              <a:chExt cx="2349499" cy="1689789"/>
            </a:xfrm>
          </p:grpSpPr>
          <p:grpSp>
            <p:nvGrpSpPr>
              <p:cNvPr id="615" name="Group 615"/>
              <p:cNvGrpSpPr/>
              <p:nvPr/>
            </p:nvGrpSpPr>
            <p:grpSpPr>
              <a:xfrm>
                <a:off x="0" y="0"/>
                <a:ext cx="2349500" cy="1689790"/>
                <a:chOff x="0" y="0"/>
                <a:chExt cx="2349499" cy="1689789"/>
              </a:xfrm>
            </p:grpSpPr>
            <p:grpSp>
              <p:nvGrpSpPr>
                <p:cNvPr id="605" name="Group 605"/>
                <p:cNvGrpSpPr/>
                <p:nvPr/>
              </p:nvGrpSpPr>
              <p:grpSpPr>
                <a:xfrm>
                  <a:off x="321258" y="0"/>
                  <a:ext cx="1711779" cy="1079369"/>
                  <a:chOff x="0" y="0"/>
                  <a:chExt cx="1711778" cy="1079368"/>
                </a:xfrm>
              </p:grpSpPr>
              <p:sp>
                <p:nvSpPr>
                  <p:cNvPr id="603" name="Shape 603"/>
                  <p:cNvSpPr/>
                  <p:nvPr/>
                </p:nvSpPr>
                <p:spPr>
                  <a:xfrm>
                    <a:off x="0" y="0"/>
                    <a:ext cx="1711779" cy="1079369"/>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604" name="Shape 604"/>
                  <p:cNvSpPr/>
                  <p:nvPr/>
                </p:nvSpPr>
                <p:spPr>
                  <a:xfrm>
                    <a:off x="136654" y="96933"/>
                    <a:ext cx="1436073" cy="888122"/>
                  </a:xfrm>
                  <a:prstGeom prst="roundRect">
                    <a:avLst>
                      <a:gd name="adj" fmla="val 7572"/>
                    </a:avLst>
                  </a:prstGeom>
                  <a:solidFill>
                    <a:srgbClr val="FFFFFF"/>
                  </a:solidFill>
                  <a:ln w="12700" cap="flat">
                    <a:solidFill>
                      <a:srgbClr val="73A4FE"/>
                    </a:solidFill>
                    <a:prstDash val="solid"/>
                    <a:round/>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grpSp>
              <p:nvGrpSpPr>
                <p:cNvPr id="612" name="Group 612"/>
                <p:cNvGrpSpPr/>
                <p:nvPr/>
              </p:nvGrpSpPr>
              <p:grpSpPr>
                <a:xfrm>
                  <a:off x="0" y="1406846"/>
                  <a:ext cx="2349500" cy="282944"/>
                  <a:chOff x="0" y="0"/>
                  <a:chExt cx="2349499" cy="282943"/>
                </a:xfrm>
              </p:grpSpPr>
              <p:sp>
                <p:nvSpPr>
                  <p:cNvPr id="606" name="Shape 606"/>
                  <p:cNvSpPr/>
                  <p:nvPr/>
                </p:nvSpPr>
                <p:spPr>
                  <a:xfrm flipH="1">
                    <a:off x="0" y="0"/>
                    <a:ext cx="311669" cy="220065"/>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607" name="Shape 607"/>
                  <p:cNvSpPr/>
                  <p:nvPr/>
                </p:nvSpPr>
                <p:spPr>
                  <a:xfrm>
                    <a:off x="0" y="220065"/>
                    <a:ext cx="2347101" cy="2623"/>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608" name="Shape 608"/>
                  <p:cNvSpPr/>
                  <p:nvPr/>
                </p:nvSpPr>
                <p:spPr>
                  <a:xfrm>
                    <a:off x="0" y="280321"/>
                    <a:ext cx="2347101" cy="2623"/>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609" name="Shape 609"/>
                  <p:cNvSpPr/>
                  <p:nvPr/>
                </p:nvSpPr>
                <p:spPr>
                  <a:xfrm>
                    <a:off x="0" y="220065"/>
                    <a:ext cx="2398" cy="60257"/>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610" name="Shape 610"/>
                  <p:cNvSpPr/>
                  <p:nvPr/>
                </p:nvSpPr>
                <p:spPr>
                  <a:xfrm>
                    <a:off x="2042626" y="0"/>
                    <a:ext cx="304477" cy="220066"/>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611" name="Shape 611"/>
                  <p:cNvSpPr/>
                  <p:nvPr/>
                </p:nvSpPr>
                <p:spPr>
                  <a:xfrm>
                    <a:off x="2347102" y="220065"/>
                    <a:ext cx="2398" cy="60257"/>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grpSp>
            <p:sp>
              <p:nvSpPr>
                <p:cNvPr id="613" name="Shape 613"/>
                <p:cNvSpPr/>
                <p:nvPr/>
              </p:nvSpPr>
              <p:spPr>
                <a:xfrm>
                  <a:off x="326053" y="1113426"/>
                  <a:ext cx="1709382" cy="277702"/>
                </a:xfrm>
                <a:prstGeom prst="rect">
                  <a:avLst/>
                </a:prstGeom>
                <a:no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614" name="Shape 614"/>
                <p:cNvSpPr/>
                <p:nvPr/>
              </p:nvSpPr>
              <p:spPr>
                <a:xfrm>
                  <a:off x="1608688" y="1252276"/>
                  <a:ext cx="340438" cy="2620"/>
                </a:xfrm>
                <a:prstGeom prst="line">
                  <a:avLst/>
                </a:prstGeom>
                <a:noFill/>
                <a:ln w="50800" cap="flat">
                  <a:solidFill>
                    <a:srgbClr val="73A4FE"/>
                  </a:solidFill>
                  <a:prstDash val="solid"/>
                  <a:round/>
                </a:ln>
                <a:effectLst/>
              </p:spPr>
              <p:txBody>
                <a:bodyPr wrap="square" lIns="0" tIns="0" rIns="0" bIns="0" numCol="1" anchor="t">
                  <a:noAutofit/>
                </a:bodyPr>
                <a:lstStyle/>
                <a:p>
                  <a:pPr lvl="0"/>
                </a:p>
              </p:txBody>
            </p:sp>
          </p:grpSp>
          <p:sp>
            <p:nvSpPr>
              <p:cNvPr id="616" name="Shape 616"/>
              <p:cNvSpPr/>
              <p:nvPr/>
            </p:nvSpPr>
            <p:spPr>
              <a:xfrm flipH="1" rot="10800000">
                <a:off x="433938" y="1202499"/>
                <a:ext cx="184604" cy="28820"/>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pic>
          <p:nvPicPr>
            <p:cNvPr id="618" name="Snapshot 2008-09-30 11-49-33.jpg"/>
            <p:cNvPicPr/>
            <p:nvPr/>
          </p:nvPicPr>
          <p:blipFill>
            <a:blip r:embed="rId5">
              <a:extLst/>
            </a:blip>
            <a:stretch>
              <a:fillRect/>
            </a:stretch>
          </p:blipFill>
          <p:spPr>
            <a:xfrm>
              <a:off x="623543" y="144673"/>
              <a:ext cx="1099522" cy="787991"/>
            </a:xfrm>
            <a:prstGeom prst="rect">
              <a:avLst/>
            </a:prstGeom>
            <a:ln w="12700" cap="flat">
              <a:noFill/>
              <a:miter lim="400000"/>
            </a:ln>
            <a:effectLst/>
          </p:spPr>
        </p:pic>
      </p:grpSp>
      <p:sp>
        <p:nvSpPr>
          <p:cNvPr id="620" name="Shape 620"/>
          <p:cNvSpPr/>
          <p:nvPr/>
        </p:nvSpPr>
        <p:spPr>
          <a:xfrm flipH="1" flipV="1">
            <a:off x="2806700" y="3962400"/>
            <a:ext cx="5800539" cy="15255"/>
          </a:xfrm>
          <a:prstGeom prst="line">
            <a:avLst/>
          </a:prstGeom>
          <a:ln w="76200">
            <a:solidFill>
              <a:srgbClr val="00FDFF"/>
            </a:solidFill>
            <a:miter lim="400000"/>
            <a:headEnd type="triangle"/>
            <a:tailEnd type="triangle"/>
          </a:ln>
        </p:spPr>
        <p:txBody>
          <a:bodyPr lIns="0" tIns="0" rIns="0" bIns="0"/>
          <a:lstStyle/>
          <a:p>
            <a:pPr lvl="0"/>
          </a:p>
        </p:txBody>
      </p:sp>
      <p:sp>
        <p:nvSpPr>
          <p:cNvPr id="621" name="Shape 621"/>
          <p:cNvSpPr/>
          <p:nvPr/>
        </p:nvSpPr>
        <p:spPr>
          <a:xfrm>
            <a:off x="3060700" y="4559300"/>
            <a:ext cx="270100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192.168.0.104</a:t>
            </a:r>
          </a:p>
        </p:txBody>
      </p:sp>
      <p:sp>
        <p:nvSpPr>
          <p:cNvPr id="622" name="Shape 622"/>
          <p:cNvSpPr/>
          <p:nvPr/>
        </p:nvSpPr>
        <p:spPr>
          <a:xfrm>
            <a:off x="8572500" y="5651500"/>
            <a:ext cx="1981200" cy="2064618"/>
          </a:xfrm>
          <a:prstGeom prst="rect">
            <a:avLst/>
          </a:prstGeom>
          <a:blipFill>
            <a:blip r:embed="rId7"/>
          </a:blipFill>
          <a:ln w="25400">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pic>
        <p:nvPicPr>
          <p:cNvPr id="623" name="1194983791867471366access_point_nicolas_cle_.svg.med.png"/>
          <p:cNvPicPr/>
          <p:nvPr/>
        </p:nvPicPr>
        <p:blipFill>
          <a:blip r:embed="rId4">
            <a:extLst/>
          </a:blip>
          <a:stretch>
            <a:fillRect/>
          </a:stretch>
        </p:blipFill>
        <p:spPr>
          <a:xfrm>
            <a:off x="8579451" y="5707112"/>
            <a:ext cx="1918642" cy="2071575"/>
          </a:xfrm>
          <a:prstGeom prst="rect">
            <a:avLst/>
          </a:prstGeom>
          <a:ln w="12700">
            <a:miter lim="400000"/>
          </a:ln>
        </p:spPr>
      </p:pic>
      <p:sp>
        <p:nvSpPr>
          <p:cNvPr id="624" name="Shape 624"/>
          <p:cNvSpPr/>
          <p:nvPr/>
        </p:nvSpPr>
        <p:spPr>
          <a:xfrm>
            <a:off x="6159500" y="7112000"/>
            <a:ext cx="224380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9300"/>
                </a:solidFill>
                <a:latin typeface="+mn-lt"/>
                <a:ea typeface="+mn-ea"/>
                <a:cs typeface="+mn-cs"/>
                <a:sym typeface="Gill Sans"/>
              </a:defRPr>
            </a:lvl1pPr>
          </a:lstStyle>
          <a:p>
            <a:pPr lvl="0">
              <a:defRPr sz="1800">
                <a:solidFill>
                  <a:srgbClr val="000000"/>
                </a:solidFill>
              </a:defRPr>
            </a:pPr>
            <a:r>
              <a:rPr sz="3600">
                <a:solidFill>
                  <a:srgbClr val="FF9300"/>
                </a:solidFill>
              </a:rPr>
              <a:t>192.168.0.1</a:t>
            </a:r>
          </a:p>
        </p:txBody>
      </p:sp>
      <p:grpSp>
        <p:nvGrpSpPr>
          <p:cNvPr id="641" name="Group 641"/>
          <p:cNvGrpSpPr/>
          <p:nvPr/>
        </p:nvGrpSpPr>
        <p:grpSpPr>
          <a:xfrm>
            <a:off x="774700" y="5867399"/>
            <a:ext cx="2349500" cy="1689791"/>
            <a:chOff x="0" y="0"/>
            <a:chExt cx="2349499" cy="1689789"/>
          </a:xfrm>
        </p:grpSpPr>
        <p:grpSp>
          <p:nvGrpSpPr>
            <p:cNvPr id="639" name="Group 639"/>
            <p:cNvGrpSpPr/>
            <p:nvPr/>
          </p:nvGrpSpPr>
          <p:grpSpPr>
            <a:xfrm>
              <a:off x="0" y="-1"/>
              <a:ext cx="2349500" cy="1689791"/>
              <a:chOff x="0" y="0"/>
              <a:chExt cx="2349499" cy="1689789"/>
            </a:xfrm>
          </p:grpSpPr>
          <p:grpSp>
            <p:nvGrpSpPr>
              <p:cNvPr id="637" name="Group 637"/>
              <p:cNvGrpSpPr/>
              <p:nvPr/>
            </p:nvGrpSpPr>
            <p:grpSpPr>
              <a:xfrm>
                <a:off x="0" y="0"/>
                <a:ext cx="2349500" cy="1689790"/>
                <a:chOff x="0" y="0"/>
                <a:chExt cx="2349499" cy="1689789"/>
              </a:xfrm>
            </p:grpSpPr>
            <p:grpSp>
              <p:nvGrpSpPr>
                <p:cNvPr id="627" name="Group 627"/>
                <p:cNvGrpSpPr/>
                <p:nvPr/>
              </p:nvGrpSpPr>
              <p:grpSpPr>
                <a:xfrm>
                  <a:off x="321258" y="0"/>
                  <a:ext cx="1711779" cy="1079369"/>
                  <a:chOff x="0" y="0"/>
                  <a:chExt cx="1711778" cy="1079368"/>
                </a:xfrm>
              </p:grpSpPr>
              <p:sp>
                <p:nvSpPr>
                  <p:cNvPr id="625" name="Shape 625"/>
                  <p:cNvSpPr/>
                  <p:nvPr/>
                </p:nvSpPr>
                <p:spPr>
                  <a:xfrm>
                    <a:off x="0" y="0"/>
                    <a:ext cx="1711779" cy="1079369"/>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626" name="Shape 626"/>
                  <p:cNvSpPr/>
                  <p:nvPr/>
                </p:nvSpPr>
                <p:spPr>
                  <a:xfrm>
                    <a:off x="136654" y="96933"/>
                    <a:ext cx="1436073" cy="888122"/>
                  </a:xfrm>
                  <a:prstGeom prst="roundRect">
                    <a:avLst>
                      <a:gd name="adj" fmla="val 7572"/>
                    </a:avLst>
                  </a:prstGeom>
                  <a:solidFill>
                    <a:srgbClr val="FFFFFF"/>
                  </a:solidFill>
                  <a:ln w="12700" cap="flat">
                    <a:solidFill>
                      <a:srgbClr val="73A4FE"/>
                    </a:solidFill>
                    <a:prstDash val="solid"/>
                    <a:round/>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grpSp>
              <p:nvGrpSpPr>
                <p:cNvPr id="634" name="Group 634"/>
                <p:cNvGrpSpPr/>
                <p:nvPr/>
              </p:nvGrpSpPr>
              <p:grpSpPr>
                <a:xfrm>
                  <a:off x="0" y="1406846"/>
                  <a:ext cx="2349500" cy="282944"/>
                  <a:chOff x="0" y="0"/>
                  <a:chExt cx="2349499" cy="282943"/>
                </a:xfrm>
              </p:grpSpPr>
              <p:sp>
                <p:nvSpPr>
                  <p:cNvPr id="628" name="Shape 628"/>
                  <p:cNvSpPr/>
                  <p:nvPr/>
                </p:nvSpPr>
                <p:spPr>
                  <a:xfrm flipH="1">
                    <a:off x="0" y="0"/>
                    <a:ext cx="311669" cy="220065"/>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629" name="Shape 629"/>
                  <p:cNvSpPr/>
                  <p:nvPr/>
                </p:nvSpPr>
                <p:spPr>
                  <a:xfrm>
                    <a:off x="0" y="220065"/>
                    <a:ext cx="2347101" cy="2623"/>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630" name="Shape 630"/>
                  <p:cNvSpPr/>
                  <p:nvPr/>
                </p:nvSpPr>
                <p:spPr>
                  <a:xfrm>
                    <a:off x="0" y="280321"/>
                    <a:ext cx="2347101" cy="2623"/>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631" name="Shape 631"/>
                  <p:cNvSpPr/>
                  <p:nvPr/>
                </p:nvSpPr>
                <p:spPr>
                  <a:xfrm>
                    <a:off x="0" y="220065"/>
                    <a:ext cx="2398" cy="60257"/>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632" name="Shape 632"/>
                  <p:cNvSpPr/>
                  <p:nvPr/>
                </p:nvSpPr>
                <p:spPr>
                  <a:xfrm>
                    <a:off x="2042626" y="0"/>
                    <a:ext cx="304477" cy="220066"/>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633" name="Shape 633"/>
                  <p:cNvSpPr/>
                  <p:nvPr/>
                </p:nvSpPr>
                <p:spPr>
                  <a:xfrm>
                    <a:off x="2347102" y="220065"/>
                    <a:ext cx="2398" cy="60257"/>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grpSp>
            <p:sp>
              <p:nvSpPr>
                <p:cNvPr id="635" name="Shape 635"/>
                <p:cNvSpPr/>
                <p:nvPr/>
              </p:nvSpPr>
              <p:spPr>
                <a:xfrm>
                  <a:off x="326053" y="1113426"/>
                  <a:ext cx="1709382" cy="277702"/>
                </a:xfrm>
                <a:prstGeom prst="rect">
                  <a:avLst/>
                </a:prstGeom>
                <a:no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636" name="Shape 636"/>
                <p:cNvSpPr/>
                <p:nvPr/>
              </p:nvSpPr>
              <p:spPr>
                <a:xfrm>
                  <a:off x="1608688" y="1252276"/>
                  <a:ext cx="340438" cy="2620"/>
                </a:xfrm>
                <a:prstGeom prst="line">
                  <a:avLst/>
                </a:prstGeom>
                <a:noFill/>
                <a:ln w="50800" cap="flat">
                  <a:solidFill>
                    <a:srgbClr val="73A4FE"/>
                  </a:solidFill>
                  <a:prstDash val="solid"/>
                  <a:round/>
                </a:ln>
                <a:effectLst/>
              </p:spPr>
              <p:txBody>
                <a:bodyPr wrap="square" lIns="0" tIns="0" rIns="0" bIns="0" numCol="1" anchor="t">
                  <a:noAutofit/>
                </a:bodyPr>
                <a:lstStyle/>
                <a:p>
                  <a:pPr lvl="0"/>
                </a:p>
              </p:txBody>
            </p:sp>
          </p:grpSp>
          <p:sp>
            <p:nvSpPr>
              <p:cNvPr id="638" name="Shape 638"/>
              <p:cNvSpPr/>
              <p:nvPr/>
            </p:nvSpPr>
            <p:spPr>
              <a:xfrm flipH="1" rot="10800000">
                <a:off x="433938" y="1202499"/>
                <a:ext cx="184604" cy="28820"/>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pic>
          <p:nvPicPr>
            <p:cNvPr id="640" name="Snapshot 2008-09-30 11-49-33.jpg"/>
            <p:cNvPicPr/>
            <p:nvPr/>
          </p:nvPicPr>
          <p:blipFill>
            <a:blip r:embed="rId5">
              <a:extLst/>
            </a:blip>
            <a:stretch>
              <a:fillRect/>
            </a:stretch>
          </p:blipFill>
          <p:spPr>
            <a:xfrm>
              <a:off x="623543" y="144673"/>
              <a:ext cx="1099522" cy="787991"/>
            </a:xfrm>
            <a:prstGeom prst="rect">
              <a:avLst/>
            </a:prstGeom>
            <a:ln w="12700" cap="flat">
              <a:noFill/>
              <a:miter lim="400000"/>
            </a:ln>
            <a:effectLst/>
          </p:spPr>
        </p:pic>
      </p:grpSp>
      <p:sp>
        <p:nvSpPr>
          <p:cNvPr id="642" name="Shape 642"/>
          <p:cNvSpPr/>
          <p:nvPr/>
        </p:nvSpPr>
        <p:spPr>
          <a:xfrm flipH="1" flipV="1">
            <a:off x="2806700" y="6515100"/>
            <a:ext cx="5800539" cy="15255"/>
          </a:xfrm>
          <a:prstGeom prst="line">
            <a:avLst/>
          </a:prstGeom>
          <a:ln w="76200">
            <a:solidFill>
              <a:srgbClr val="FF9300"/>
            </a:solidFill>
            <a:miter lim="400000"/>
            <a:headEnd type="triangle"/>
            <a:tailEnd type="triangle"/>
          </a:ln>
        </p:spPr>
        <p:txBody>
          <a:bodyPr lIns="0" tIns="0" rIns="0" bIns="0"/>
          <a:lstStyle/>
          <a:p>
            <a:pPr lvl="0"/>
          </a:p>
        </p:txBody>
      </p:sp>
      <p:sp>
        <p:nvSpPr>
          <p:cNvPr id="643" name="Shape 643"/>
          <p:cNvSpPr/>
          <p:nvPr/>
        </p:nvSpPr>
        <p:spPr>
          <a:xfrm>
            <a:off x="3175000" y="7112000"/>
            <a:ext cx="247240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192.168.0.20</a:t>
            </a:r>
          </a:p>
        </p:txBody>
      </p:sp>
      <p:sp>
        <p:nvSpPr>
          <p:cNvPr id="644" name="Shape 644"/>
          <p:cNvSpPr/>
          <p:nvPr/>
        </p:nvSpPr>
        <p:spPr>
          <a:xfrm flipH="1" flipV="1">
            <a:off x="10539692" y="1476686"/>
            <a:ext cx="3181787" cy="1954369"/>
          </a:xfrm>
          <a:prstGeom prst="line">
            <a:avLst/>
          </a:prstGeom>
          <a:ln w="76200">
            <a:solidFill>
              <a:srgbClr val="FFFB00"/>
            </a:solidFill>
            <a:miter lim="400000"/>
            <a:headEnd type="triangle"/>
            <a:tailEnd type="triangle"/>
          </a:ln>
        </p:spPr>
        <p:txBody>
          <a:bodyPr lIns="0" tIns="0" rIns="0" bIns="0"/>
          <a:lstStyle/>
          <a:p>
            <a:pPr lvl="0"/>
          </a:p>
        </p:txBody>
      </p:sp>
      <p:sp>
        <p:nvSpPr>
          <p:cNvPr id="645" name="Shape 645"/>
          <p:cNvSpPr/>
          <p:nvPr/>
        </p:nvSpPr>
        <p:spPr>
          <a:xfrm flipH="1">
            <a:off x="10538385" y="4049992"/>
            <a:ext cx="2939988" cy="137209"/>
          </a:xfrm>
          <a:prstGeom prst="line">
            <a:avLst/>
          </a:prstGeom>
          <a:ln w="76200">
            <a:solidFill>
              <a:srgbClr val="FFFB00"/>
            </a:solidFill>
            <a:miter lim="400000"/>
            <a:headEnd type="triangle"/>
            <a:tailEnd type="triangle"/>
          </a:ln>
        </p:spPr>
        <p:txBody>
          <a:bodyPr lIns="0" tIns="0" rIns="0" bIns="0"/>
          <a:lstStyle/>
          <a:p>
            <a:pPr lvl="0"/>
          </a:p>
        </p:txBody>
      </p:sp>
      <p:sp>
        <p:nvSpPr>
          <p:cNvPr id="646" name="Shape 646"/>
          <p:cNvSpPr/>
          <p:nvPr/>
        </p:nvSpPr>
        <p:spPr>
          <a:xfrm flipH="1">
            <a:off x="10559178" y="4853205"/>
            <a:ext cx="3280336" cy="1761068"/>
          </a:xfrm>
          <a:prstGeom prst="line">
            <a:avLst/>
          </a:prstGeom>
          <a:ln w="76200">
            <a:solidFill>
              <a:srgbClr val="FFFB00"/>
            </a:solidFill>
            <a:miter lim="400000"/>
            <a:headEnd type="triangle"/>
            <a:tailEnd type="triangle"/>
          </a:ln>
        </p:spPr>
        <p:txBody>
          <a:bodyPr lIns="0" tIns="0" rIns="0" bIns="0"/>
          <a:lstStyle/>
          <a:p>
            <a:pPr lvl="0"/>
          </a:p>
        </p:txBody>
      </p:sp>
      <p:pic>
        <p:nvPicPr>
          <p:cNvPr id="647" name="1194983899606690431network_could_nicolas_cl_.svg.med.png"/>
          <p:cNvPicPr/>
          <p:nvPr/>
        </p:nvPicPr>
        <p:blipFill>
          <a:blip r:embed="rId8">
            <a:extLst/>
          </a:blip>
          <a:stretch>
            <a:fillRect/>
          </a:stretch>
        </p:blipFill>
        <p:spPr>
          <a:xfrm>
            <a:off x="13316984" y="2190284"/>
            <a:ext cx="3746501" cy="2834852"/>
          </a:xfrm>
          <a:prstGeom prst="rect">
            <a:avLst/>
          </a:prstGeom>
          <a:ln w="12700">
            <a:miter lim="400000"/>
          </a:ln>
        </p:spPr>
      </p:pic>
      <p:sp>
        <p:nvSpPr>
          <p:cNvPr id="648" name="Shape 648"/>
          <p:cNvSpPr/>
          <p:nvPr/>
        </p:nvSpPr>
        <p:spPr>
          <a:xfrm>
            <a:off x="10769600" y="495300"/>
            <a:ext cx="247240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lvl="0">
              <a:defRPr sz="1800">
                <a:solidFill>
                  <a:srgbClr val="000000"/>
                </a:solidFill>
              </a:defRPr>
            </a:pPr>
            <a:r>
              <a:rPr sz="3600">
                <a:solidFill>
                  <a:srgbClr val="FF40FF"/>
                </a:solidFill>
              </a:rPr>
              <a:t>141.206.14.3</a:t>
            </a:r>
          </a:p>
        </p:txBody>
      </p:sp>
      <p:sp>
        <p:nvSpPr>
          <p:cNvPr id="649" name="Shape 649"/>
          <p:cNvSpPr/>
          <p:nvPr/>
        </p:nvSpPr>
        <p:spPr>
          <a:xfrm>
            <a:off x="10883900" y="7099300"/>
            <a:ext cx="247240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lvl="0">
              <a:defRPr sz="1800">
                <a:solidFill>
                  <a:srgbClr val="000000"/>
                </a:solidFill>
              </a:defRPr>
            </a:pPr>
            <a:r>
              <a:rPr sz="3600">
                <a:solidFill>
                  <a:srgbClr val="FF40FF"/>
                </a:solidFill>
              </a:rPr>
              <a:t>173.44.26.18</a:t>
            </a:r>
          </a:p>
        </p:txBody>
      </p:sp>
      <p:sp>
        <p:nvSpPr>
          <p:cNvPr id="650" name="Shape 650"/>
          <p:cNvSpPr/>
          <p:nvPr/>
        </p:nvSpPr>
        <p:spPr>
          <a:xfrm>
            <a:off x="10833100" y="4559300"/>
            <a:ext cx="178660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lvl="0">
              <a:defRPr sz="1800">
                <a:solidFill>
                  <a:srgbClr val="000000"/>
                </a:solidFill>
              </a:defRPr>
            </a:pPr>
            <a:r>
              <a:rPr sz="3600">
                <a:solidFill>
                  <a:srgbClr val="FF40FF"/>
                </a:solidFill>
              </a:rPr>
              <a:t>35.8.2.10</a:t>
            </a:r>
          </a:p>
        </p:txBody>
      </p:sp>
      <p:sp>
        <p:nvSpPr>
          <p:cNvPr id="651" name="Shape 651"/>
          <p:cNvSpPr/>
          <p:nvPr/>
        </p:nvSpPr>
        <p:spPr>
          <a:xfrm>
            <a:off x="9166733" y="8470900"/>
            <a:ext cx="71882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2500">
                <a:solidFill>
                  <a:srgbClr val="FFFFFF"/>
                </a:solidFill>
                <a:latin typeface="+mn-lt"/>
                <a:ea typeface="+mn-ea"/>
                <a:cs typeface="+mn-cs"/>
                <a:sym typeface="Gill Sans"/>
              </a:defRPr>
            </a:lvl1pPr>
          </a:lstStyle>
          <a:p>
            <a:pPr lvl="0">
              <a:defRPr sz="1800">
                <a:solidFill>
                  <a:srgbClr val="000000"/>
                </a:solidFill>
              </a:defRPr>
            </a:pPr>
            <a:r>
              <a:rPr sz="2500">
                <a:solidFill>
                  <a:srgbClr val="FFFFFF"/>
                </a:solidFill>
              </a:rPr>
              <a:t>Clipart: http://www.clker.com/search/networksym/1</a:t>
            </a:r>
          </a:p>
        </p:txBody>
      </p:sp>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55" name="campfire.png"/>
          <p:cNvPicPr/>
          <p:nvPr/>
        </p:nvPicPr>
        <p:blipFill>
          <a:blip r:embed="rId2">
            <a:extLst/>
          </a:blip>
          <a:stretch>
            <a:fillRect/>
          </a:stretch>
        </p:blipFill>
        <p:spPr>
          <a:xfrm>
            <a:off x="1625600" y="901700"/>
            <a:ext cx="7061201" cy="7138796"/>
          </a:xfrm>
          <a:prstGeom prst="rect">
            <a:avLst/>
          </a:prstGeom>
          <a:ln w="12700">
            <a:miter lim="400000"/>
          </a:ln>
        </p:spPr>
      </p:pic>
      <p:sp>
        <p:nvSpPr>
          <p:cNvPr id="656" name="Shape 656"/>
          <p:cNvSpPr/>
          <p:nvPr/>
        </p:nvSpPr>
        <p:spPr>
          <a:xfrm>
            <a:off x="10934700" y="4610100"/>
            <a:ext cx="396165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http://xkcd.com/742/</a:t>
            </a:r>
          </a:p>
        </p:txBody>
      </p:sp>
      <p:pic>
        <p:nvPicPr>
          <p:cNvPr id="657" name="somerights20.png"/>
          <p:cNvPicPr/>
          <p:nvPr/>
        </p:nvPicPr>
        <p:blipFill>
          <a:blip r:embed="rId3">
            <a:extLst/>
          </a:blip>
          <a:stretch>
            <a:fillRect/>
          </a:stretch>
        </p:blipFill>
        <p:spPr>
          <a:xfrm>
            <a:off x="7239000" y="8293100"/>
            <a:ext cx="1766529" cy="622300"/>
          </a:xfrm>
          <a:prstGeom prst="rect">
            <a:avLst/>
          </a:prstGeom>
          <a:ln w="12700">
            <a:miter lim="400000"/>
          </a:ln>
        </p:spPr>
      </p:pic>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9" name="Shape 659"/>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Peering into the Internet</a:t>
            </a:r>
          </a:p>
        </p:txBody>
      </p:sp>
      <p:sp>
        <p:nvSpPr>
          <p:cNvPr id="660" name="Shape 660"/>
          <p:cNvSpPr/>
          <p:nvPr>
            <p:ph type="body" idx="1"/>
          </p:nvPr>
        </p:nvSpPr>
        <p:spPr>
          <a:xfrm>
            <a:off x="1155700" y="2603500"/>
            <a:ext cx="13931900" cy="4432300"/>
          </a:xfrm>
          <a:prstGeom prst="rect">
            <a:avLst/>
          </a:prstGeom>
        </p:spPr>
        <p:txBody>
          <a:bodyPr/>
          <a:lstStyle/>
          <a:p>
            <a:pPr lvl="0">
              <a:defRPr sz="1800">
                <a:solidFill>
                  <a:srgbClr val="000000"/>
                </a:solidFill>
              </a:defRPr>
            </a:pPr>
            <a:r>
              <a:rPr sz="3600">
                <a:solidFill>
                  <a:srgbClr val="FFFFFF"/>
                </a:solidFill>
              </a:rPr>
              <a:t>Most systems have a command that will reveal the route taken across the internet (traceroute on Mac and tracert on Windows)</a:t>
            </a:r>
            <a:endParaRPr sz="3600">
              <a:solidFill>
                <a:srgbClr val="FFFFFF"/>
              </a:solidFill>
            </a:endParaRPr>
          </a:p>
          <a:p>
            <a:pPr lvl="0">
              <a:defRPr sz="1800">
                <a:solidFill>
                  <a:srgbClr val="000000"/>
                </a:solidFill>
              </a:defRPr>
            </a:pPr>
            <a:r>
              <a:rPr sz="3600">
                <a:solidFill>
                  <a:srgbClr val="FFFFFF"/>
                </a:solidFill>
              </a:rPr>
              <a:t>Each IP packet has a field called “Time to Live” - TTL</a:t>
            </a:r>
            <a:endParaRPr sz="3600">
              <a:solidFill>
                <a:srgbClr val="FFFFFF"/>
              </a:solidFill>
            </a:endParaRPr>
          </a:p>
          <a:p>
            <a:pPr lvl="0">
              <a:defRPr sz="1800">
                <a:solidFill>
                  <a:srgbClr val="000000"/>
                </a:solidFill>
              </a:defRPr>
            </a:pPr>
            <a:r>
              <a:rPr sz="3600">
                <a:solidFill>
                  <a:srgbClr val="FFFFFF"/>
                </a:solidFill>
              </a:rPr>
              <a:t>The TTL is used to deal with loops in the network - normally if routers got confused and ended up with a loop - the network would clog up rapidly.</a:t>
            </a:r>
          </a:p>
        </p:txBody>
      </p:sp>
      <p:pic>
        <p:nvPicPr>
          <p:cNvPr id="661" name="1194983908254897104switch_hp_nicolas_c_.svg.med.png"/>
          <p:cNvPicPr/>
          <p:nvPr/>
        </p:nvPicPr>
        <p:blipFill>
          <a:blip r:embed="rId3">
            <a:extLst/>
          </a:blip>
          <a:stretch>
            <a:fillRect/>
          </a:stretch>
        </p:blipFill>
        <p:spPr>
          <a:xfrm>
            <a:off x="12687300" y="8344704"/>
            <a:ext cx="1371601" cy="269749"/>
          </a:xfrm>
          <a:prstGeom prst="rect">
            <a:avLst/>
          </a:prstGeom>
          <a:ln w="12700">
            <a:miter lim="400000"/>
          </a:ln>
        </p:spPr>
      </p:pic>
      <p:pic>
        <p:nvPicPr>
          <p:cNvPr id="662" name="1194983908254897104switch_hp_nicolas_c_.svg.med.png"/>
          <p:cNvPicPr/>
          <p:nvPr/>
        </p:nvPicPr>
        <p:blipFill>
          <a:blip r:embed="rId3">
            <a:extLst/>
          </a:blip>
          <a:stretch>
            <a:fillRect/>
          </a:stretch>
        </p:blipFill>
        <p:spPr>
          <a:xfrm>
            <a:off x="9728200" y="8089900"/>
            <a:ext cx="1356102" cy="266700"/>
          </a:xfrm>
          <a:prstGeom prst="rect">
            <a:avLst/>
          </a:prstGeom>
          <a:ln w="12700">
            <a:miter lim="400000"/>
          </a:ln>
        </p:spPr>
      </p:pic>
      <p:pic>
        <p:nvPicPr>
          <p:cNvPr id="663" name="1194983908254897104switch_hp_nicolas_c_.svg.med.png"/>
          <p:cNvPicPr/>
          <p:nvPr/>
        </p:nvPicPr>
        <p:blipFill>
          <a:blip r:embed="rId3">
            <a:extLst/>
          </a:blip>
          <a:stretch>
            <a:fillRect/>
          </a:stretch>
        </p:blipFill>
        <p:spPr>
          <a:xfrm>
            <a:off x="12166600" y="7406767"/>
            <a:ext cx="1168400" cy="229786"/>
          </a:xfrm>
          <a:prstGeom prst="rect">
            <a:avLst/>
          </a:prstGeom>
          <a:ln w="12700">
            <a:miter lim="400000"/>
          </a:ln>
        </p:spPr>
      </p:pic>
      <p:sp>
        <p:nvSpPr>
          <p:cNvPr id="664" name="Shape 664"/>
          <p:cNvSpPr/>
          <p:nvPr/>
        </p:nvSpPr>
        <p:spPr>
          <a:xfrm flipH="1">
            <a:off x="11132273" y="7592992"/>
            <a:ext cx="946553" cy="555586"/>
          </a:xfrm>
          <a:prstGeom prst="line">
            <a:avLst/>
          </a:prstGeom>
          <a:ln w="76200">
            <a:solidFill>
              <a:srgbClr val="FFFB00"/>
            </a:solidFill>
            <a:miter lim="400000"/>
            <a:headEnd type="triangle"/>
          </a:ln>
        </p:spPr>
        <p:txBody>
          <a:bodyPr lIns="0" tIns="0" rIns="0" bIns="0"/>
          <a:lstStyle/>
          <a:p>
            <a:pPr lvl="0"/>
          </a:p>
        </p:txBody>
      </p:sp>
      <p:sp>
        <p:nvSpPr>
          <p:cNvPr id="665" name="Shape 665"/>
          <p:cNvSpPr/>
          <p:nvPr/>
        </p:nvSpPr>
        <p:spPr>
          <a:xfrm flipH="1">
            <a:off x="8313194" y="8342292"/>
            <a:ext cx="1162132" cy="12058"/>
          </a:xfrm>
          <a:prstGeom prst="line">
            <a:avLst/>
          </a:prstGeom>
          <a:ln w="76200">
            <a:solidFill>
              <a:srgbClr val="FFFB00"/>
            </a:solidFill>
            <a:miter lim="400000"/>
            <a:headEnd type="triangle"/>
          </a:ln>
        </p:spPr>
        <p:txBody>
          <a:bodyPr lIns="0" tIns="0" rIns="0" bIns="0"/>
          <a:lstStyle/>
          <a:p>
            <a:pPr lvl="0"/>
          </a:p>
        </p:txBody>
      </p:sp>
      <p:sp>
        <p:nvSpPr>
          <p:cNvPr id="666" name="Shape 666"/>
          <p:cNvSpPr/>
          <p:nvPr/>
        </p:nvSpPr>
        <p:spPr>
          <a:xfrm flipH="1" flipV="1">
            <a:off x="13025377" y="7737033"/>
            <a:ext cx="432123" cy="452699"/>
          </a:xfrm>
          <a:prstGeom prst="line">
            <a:avLst/>
          </a:prstGeom>
          <a:ln w="76200">
            <a:solidFill>
              <a:srgbClr val="FFFB00"/>
            </a:solidFill>
            <a:miter lim="400000"/>
            <a:headEnd type="triangle"/>
          </a:ln>
        </p:spPr>
        <p:txBody>
          <a:bodyPr lIns="0" tIns="0" rIns="0" bIns="0"/>
          <a:lstStyle/>
          <a:p>
            <a:pPr lvl="0"/>
          </a:p>
        </p:txBody>
      </p:sp>
      <p:sp>
        <p:nvSpPr>
          <p:cNvPr id="667" name="Shape 667"/>
          <p:cNvSpPr/>
          <p:nvPr/>
        </p:nvSpPr>
        <p:spPr>
          <a:xfrm>
            <a:off x="11235159" y="8313194"/>
            <a:ext cx="1296366" cy="226351"/>
          </a:xfrm>
          <a:prstGeom prst="line">
            <a:avLst/>
          </a:prstGeom>
          <a:ln w="76200">
            <a:solidFill>
              <a:srgbClr val="FFFB00"/>
            </a:solidFill>
            <a:miter lim="400000"/>
            <a:headEnd type="triangle"/>
          </a:ln>
        </p:spPr>
        <p:txBody>
          <a:bodyPr lIns="0" tIns="0" rIns="0" bIns="0"/>
          <a:lstStyle/>
          <a:p>
            <a:pPr lvl="0"/>
          </a:p>
        </p:txBody>
      </p:sp>
      <p:sp>
        <p:nvSpPr>
          <p:cNvPr id="668" name="Shape 668"/>
          <p:cNvSpPr/>
          <p:nvPr/>
        </p:nvSpPr>
        <p:spPr>
          <a:xfrm>
            <a:off x="5924550" y="7664450"/>
            <a:ext cx="2195017" cy="571500"/>
          </a:xfrm>
          <a:prstGeom prst="rect">
            <a:avLst/>
          </a:prstGeom>
          <a:solidFill>
            <a:srgbClr val="424242"/>
          </a:solidFill>
          <a:ln w="12700">
            <a:solidFill>
              <a:srgbClr val="00F900"/>
            </a:solidFill>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ctr" defTabSz="546100">
              <a:defRPr sz="1800"/>
            </a:pPr>
            <a:r>
              <a:rPr sz="3000">
                <a:solidFill>
                  <a:srgbClr val="FFFFFF"/>
                </a:solidFill>
                <a:latin typeface="+mn-lt"/>
                <a:ea typeface="+mn-ea"/>
                <a:cs typeface="+mn-cs"/>
                <a:sym typeface="Gill Sans"/>
              </a:rPr>
              <a:t>To:</a:t>
            </a:r>
            <a:r>
              <a:rPr sz="3000">
                <a:solidFill>
                  <a:srgbClr val="00F900"/>
                </a:solidFill>
                <a:latin typeface="+mn-lt"/>
                <a:ea typeface="+mn-ea"/>
                <a:cs typeface="+mn-cs"/>
                <a:sym typeface="Gill Sans"/>
              </a:rPr>
              <a:t> 67.149</a:t>
            </a:r>
            <a:r>
              <a:rPr sz="3000">
                <a:solidFill>
                  <a:srgbClr val="FFFFFF"/>
                </a:solidFill>
                <a:latin typeface="+mn-lt"/>
                <a:ea typeface="+mn-ea"/>
                <a:cs typeface="+mn-cs"/>
                <a:sym typeface="Gill Sans"/>
              </a:rPr>
              <a:t>.*.*</a:t>
            </a:r>
          </a:p>
        </p:txBody>
      </p:sp>
      <p:sp>
        <p:nvSpPr>
          <p:cNvPr id="669" name="Shape 669"/>
          <p:cNvSpPr/>
          <p:nvPr/>
        </p:nvSpPr>
        <p:spPr>
          <a:xfrm>
            <a:off x="124333" y="8610600"/>
            <a:ext cx="71882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2500">
                <a:solidFill>
                  <a:srgbClr val="FFFFFF"/>
                </a:solidFill>
                <a:latin typeface="+mn-lt"/>
                <a:ea typeface="+mn-ea"/>
                <a:cs typeface="+mn-cs"/>
                <a:sym typeface="Gill Sans"/>
              </a:defRPr>
            </a:lvl1pPr>
          </a:lstStyle>
          <a:p>
            <a:pPr lvl="0">
              <a:defRPr sz="1800">
                <a:solidFill>
                  <a:srgbClr val="000000"/>
                </a:solidFill>
              </a:defRPr>
            </a:pPr>
            <a:r>
              <a:rPr sz="2500">
                <a:solidFill>
                  <a:srgbClr val="FFFFFF"/>
                </a:solidFill>
              </a:rPr>
              <a:t>Clipart: http://www.clker.com/search/networksym/1</a:t>
            </a:r>
          </a:p>
        </p:txBody>
      </p:sp>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3" name="Shape 673"/>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How Traceroute Works</a:t>
            </a:r>
          </a:p>
        </p:txBody>
      </p:sp>
      <p:sp>
        <p:nvSpPr>
          <p:cNvPr id="674" name="Shape 674"/>
          <p:cNvSpPr/>
          <p:nvPr>
            <p:ph type="body" idx="1"/>
          </p:nvPr>
        </p:nvSpPr>
        <p:spPr>
          <a:prstGeom prst="rect">
            <a:avLst/>
          </a:prstGeom>
        </p:spPr>
        <p:txBody>
          <a:bodyPr/>
          <a:lstStyle/>
          <a:p>
            <a:pPr lvl="0">
              <a:defRPr sz="1800">
                <a:solidFill>
                  <a:srgbClr val="000000"/>
                </a:solidFill>
              </a:defRPr>
            </a:pPr>
            <a:r>
              <a:rPr sz="3600">
                <a:solidFill>
                  <a:srgbClr val="FFFFFF"/>
                </a:solidFill>
              </a:rPr>
              <a:t>Normal packets are sent with a Time to Live (TTL) of 255 hops</a:t>
            </a:r>
            <a:endParaRPr sz="3600">
              <a:solidFill>
                <a:srgbClr val="FFFFFF"/>
              </a:solidFill>
            </a:endParaRPr>
          </a:p>
          <a:p>
            <a:pPr lvl="0">
              <a:defRPr sz="1800">
                <a:solidFill>
                  <a:srgbClr val="000000"/>
                </a:solidFill>
              </a:defRPr>
            </a:pPr>
            <a:r>
              <a:rPr sz="3600">
                <a:solidFill>
                  <a:srgbClr val="FFFFFF"/>
                </a:solidFill>
              </a:rPr>
              <a:t>Trace route sends a packet with TTL=1, TTL=2, ...</a:t>
            </a:r>
            <a:endParaRPr sz="3600">
              <a:solidFill>
                <a:srgbClr val="FFFFFF"/>
              </a:solidFill>
            </a:endParaRPr>
          </a:p>
          <a:p>
            <a:pPr lvl="0">
              <a:defRPr sz="1800">
                <a:solidFill>
                  <a:srgbClr val="000000"/>
                </a:solidFill>
              </a:defRPr>
            </a:pPr>
            <a:r>
              <a:rPr sz="3600">
                <a:solidFill>
                  <a:srgbClr val="FFFFFF"/>
                </a:solidFill>
              </a:rPr>
              <a:t>So each packet gets part-way there and then gets dropped and traceroute gets a notification of where the drop happens</a:t>
            </a:r>
            <a:endParaRPr sz="3600">
              <a:solidFill>
                <a:srgbClr val="FFFFFF"/>
              </a:solidFill>
            </a:endParaRPr>
          </a:p>
          <a:p>
            <a:pPr lvl="0">
              <a:defRPr sz="1800">
                <a:solidFill>
                  <a:srgbClr val="000000"/>
                </a:solidFill>
              </a:defRPr>
            </a:pPr>
            <a:r>
              <a:rPr sz="3600">
                <a:solidFill>
                  <a:srgbClr val="FFFFFF"/>
                </a:solidFill>
              </a:rPr>
              <a:t>This builds a map of the nodes that a packet visits when crossing the Internet.</a:t>
            </a:r>
          </a:p>
        </p:txBody>
      </p:sp>
    </p:spTree>
  </p:cSld>
  <p:clrMapOvr>
    <a:masterClrMapping/>
  </p:clrMapOvr>
  <p:transitio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8" name="Shape 678"/>
          <p:cNvSpPr/>
          <p:nvPr>
            <p:ph type="title"/>
          </p:nvPr>
        </p:nvSpPr>
        <p:spPr>
          <a:xfrm>
            <a:off x="9080500" y="241300"/>
            <a:ext cx="6007100" cy="1358900"/>
          </a:xfrm>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Traceroute</a:t>
            </a:r>
          </a:p>
        </p:txBody>
      </p:sp>
      <p:sp>
        <p:nvSpPr>
          <p:cNvPr id="679" name="Shape 679"/>
          <p:cNvSpPr/>
          <p:nvPr/>
        </p:nvSpPr>
        <p:spPr>
          <a:xfrm>
            <a:off x="479933" y="1466850"/>
            <a:ext cx="16243301" cy="7670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546100">
              <a:defRPr sz="1800"/>
            </a:pPr>
            <a:r>
              <a:rPr sz="3100">
                <a:solidFill>
                  <a:srgbClr val="FFFFFF"/>
                </a:solidFill>
                <a:latin typeface="+mn-lt"/>
                <a:ea typeface="+mn-ea"/>
                <a:cs typeface="+mn-cs"/>
                <a:sym typeface="Gill Sans"/>
              </a:rPr>
              <a:t>$ </a:t>
            </a:r>
            <a:r>
              <a:rPr sz="3100">
                <a:solidFill>
                  <a:srgbClr val="FF2600"/>
                </a:solidFill>
                <a:latin typeface="+mn-lt"/>
                <a:ea typeface="+mn-ea"/>
                <a:cs typeface="+mn-cs"/>
                <a:sym typeface="Gill Sans"/>
              </a:rPr>
              <a:t>traceroute www.stanford.edu</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traceroute to www5.stanford.edu (171.67.20.37), 64 hops max, 40 byte packets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1  141.211.203.252 (141.211.203.252)  1.390 ms  0.534 ms  0.490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2  v-bin-seb.r-bin-seb.umnet.umich.edu (192.122.183.61)  0.591 ms  0.558 ms  0.570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3  v-bin-seb-i2-aa.merit-aa2.umnet.umich.edu (192.12.80.33)  6.610 ms  6.545 ms  6.654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4  192.122.183.30 (192.122.183.30)  7.919 ms  7.209 ms  7.122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5  so-4-3-0.0.rtr.kans.net.internet2.edu (64.57.28.36)  17.672 ms  17.836 ms  17.673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6  so-0-1-0.0.rtr.hous.net.internet2.edu (64.57.28.57)  31.800 ms  41.967 ms  31.787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7  so-3-0-0.0.rtr.losa.net.internet2.edu (64.57.28.44)  63.478 ms  63.704 ms  63.710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8  hpr-lax-hpr--i2-newnet.cenic.net (137.164.26.132)  63.093 ms  63.026 ms  63.384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9  svl-hpr--lax-hpr-10ge.cenic.net (137.164.25.13)  71.242 ms  71.542 ms  76.282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10  oak-hpr--svl-hpr-10ge.cenic.net (137.164.25.9)  72.744 ms  72.243 ms  72.556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11  hpr-stan-ge--oak-hpr.cenic.net (137.164.27.158)  73.763 ms  73.396 ms  73.665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12  bbra-rtr.Stanford.EDU (171.64.1.</a:t>
            </a:r>
            <a:r>
              <a:rPr sz="3000">
                <a:solidFill>
                  <a:srgbClr val="FFFFFF"/>
                </a:solidFill>
                <a:latin typeface="+mn-lt"/>
                <a:ea typeface="+mn-ea"/>
                <a:cs typeface="+mn-cs"/>
                <a:sym typeface="Gill Sans"/>
              </a:rPr>
              <a:t>134</a:t>
            </a:r>
            <a:r>
              <a:rPr sz="3100">
                <a:solidFill>
                  <a:srgbClr val="FFFFFF"/>
                </a:solidFill>
                <a:latin typeface="+mn-lt"/>
                <a:ea typeface="+mn-ea"/>
                <a:cs typeface="+mn-cs"/>
                <a:sym typeface="Gill Sans"/>
              </a:rPr>
              <a:t>)  73.577 ms  73.682 ms  73.492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13  * * *</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14  www5.Stanford.EDU (171.67.20.37)  77.317 ms  77.128 ms  77.648 ms</a:t>
            </a:r>
            <a:endParaRPr sz="3100">
              <a:solidFill>
                <a:srgbClr val="FFFFFF"/>
              </a:solidFill>
              <a:latin typeface="+mn-lt"/>
              <a:ea typeface="+mn-ea"/>
              <a:cs typeface="+mn-cs"/>
              <a:sym typeface="Gill Sans"/>
            </a:endParaRPr>
          </a:p>
        </p:txBody>
      </p:sp>
    </p:spTree>
  </p:cSld>
  <p:clrMapOvr>
    <a:masterClrMapping/>
  </p:clrMapOvr>
  <p:transitio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3" name="Shape 683"/>
          <p:cNvSpPr/>
          <p:nvPr>
            <p:ph type="title"/>
          </p:nvPr>
        </p:nvSpPr>
        <p:spPr>
          <a:xfrm>
            <a:off x="9080500" y="241300"/>
            <a:ext cx="6007100" cy="1358900"/>
          </a:xfrm>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Traceroute</a:t>
            </a:r>
          </a:p>
        </p:txBody>
      </p:sp>
      <p:sp>
        <p:nvSpPr>
          <p:cNvPr id="684" name="Shape 684"/>
          <p:cNvSpPr/>
          <p:nvPr/>
        </p:nvSpPr>
        <p:spPr>
          <a:xfrm>
            <a:off x="479933" y="2584450"/>
            <a:ext cx="16243301" cy="5435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546100">
              <a:defRPr sz="1800"/>
            </a:pPr>
            <a:r>
              <a:rPr sz="3100">
                <a:solidFill>
                  <a:srgbClr val="FFFFFF"/>
                </a:solidFill>
                <a:latin typeface="+mn-lt"/>
                <a:ea typeface="+mn-ea"/>
                <a:cs typeface="+mn-cs"/>
                <a:sym typeface="Gill Sans"/>
              </a:rPr>
              <a:t>$ </a:t>
            </a:r>
            <a:r>
              <a:rPr sz="3100">
                <a:solidFill>
                  <a:srgbClr val="FF2600"/>
                </a:solidFill>
                <a:latin typeface="+mn-lt"/>
                <a:ea typeface="+mn-ea"/>
                <a:cs typeface="+mn-cs"/>
                <a:sym typeface="Gill Sans"/>
              </a:rPr>
              <a:t>traceroute www.msu.edu</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traceroute to www.msu.edu (35.8.10.30), 64 hops max, 40 byte packets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1  141.211.203.252 (141.211.203.252)  2.644 ms  0.973 ms  14.162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2  v-bin-seb.r-bin-seb.umnet.umich.edu (192.122.183.61)  1.847 ms  0.561 ms  0.496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3  v-bin-seb-i2-aa.merit-aa2.umnet.umich.edu (192.12.80.33)  6.490 ms  6.499 ms  6.529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4  lt-0-3-0x1.eq-chi2.mich.net (198.108.23.121)  8.096 ms  8.113 ms  8.103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5  xe-0-0-0x23.msu6.mich.net (198.108.23.213)  7.831 ms  7.962 ms  7.965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6  192.122.183.227 (192.122.183.227)  12.953 ms  12.339 ms  10.322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7  cc-t1-ge1-23.net.msu.edu (35.9.101.209)  9.522 ms  9.406 ms  9.817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8  * * *</a:t>
            </a:r>
            <a:endParaRPr sz="3100">
              <a:solidFill>
                <a:srgbClr val="FFFFFF"/>
              </a:solidFill>
              <a:latin typeface="+mn-lt"/>
              <a:ea typeface="+mn-ea"/>
              <a:cs typeface="+mn-cs"/>
              <a:sym typeface="Gill Sans"/>
            </a:endParaRPr>
          </a:p>
          <a:p>
            <a:pPr lvl="0" defTabSz="546100">
              <a:defRPr sz="1800"/>
            </a:pPr>
            <a:endParaRPr sz="3100">
              <a:solidFill>
                <a:srgbClr val="FFFFFF"/>
              </a:solidFill>
              <a:latin typeface="+mn-lt"/>
              <a:ea typeface="+mn-ea"/>
              <a:cs typeface="+mn-cs"/>
              <a:sym typeface="Gill Sans"/>
            </a:endParaRP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1" name="campfire.png"/>
          <p:cNvPicPr/>
          <p:nvPr/>
        </p:nvPicPr>
        <p:blipFill>
          <a:blip r:embed="rId2">
            <a:extLst/>
          </a:blip>
          <a:stretch>
            <a:fillRect/>
          </a:stretch>
        </p:blipFill>
        <p:spPr>
          <a:xfrm>
            <a:off x="1625600" y="901700"/>
            <a:ext cx="7061201" cy="7138796"/>
          </a:xfrm>
          <a:prstGeom prst="rect">
            <a:avLst/>
          </a:prstGeom>
          <a:ln w="12700">
            <a:miter lim="400000"/>
          </a:ln>
        </p:spPr>
      </p:pic>
      <p:sp>
        <p:nvSpPr>
          <p:cNvPr id="72" name="Shape 72"/>
          <p:cNvSpPr/>
          <p:nvPr/>
        </p:nvSpPr>
        <p:spPr>
          <a:xfrm>
            <a:off x="10934700" y="4610100"/>
            <a:ext cx="396165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http://xkcd.com/742/</a:t>
            </a:r>
          </a:p>
        </p:txBody>
      </p:sp>
      <p:pic>
        <p:nvPicPr>
          <p:cNvPr id="73" name="somerights20.png"/>
          <p:cNvPicPr/>
          <p:nvPr/>
        </p:nvPicPr>
        <p:blipFill>
          <a:blip r:embed="rId3">
            <a:extLst/>
          </a:blip>
          <a:stretch>
            <a:fillRect/>
          </a:stretch>
        </p:blipFill>
        <p:spPr>
          <a:xfrm>
            <a:off x="7239000" y="8293100"/>
            <a:ext cx="1766529" cy="622300"/>
          </a:xfrm>
          <a:prstGeom prst="rect">
            <a:avLst/>
          </a:prstGeom>
          <a:ln w="12700">
            <a:miter lim="400000"/>
          </a:ln>
        </p:spPr>
      </p:pic>
    </p:spTree>
  </p:cSld>
  <p:clrMapOvr>
    <a:masterClrMapping/>
  </p:clrMapOvr>
  <p:transitio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8" name="Shape 688"/>
          <p:cNvSpPr/>
          <p:nvPr>
            <p:ph type="title"/>
          </p:nvPr>
        </p:nvSpPr>
        <p:spPr>
          <a:xfrm>
            <a:off x="9080500" y="241300"/>
            <a:ext cx="6007100" cy="1358900"/>
          </a:xfrm>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Traceroute</a:t>
            </a:r>
          </a:p>
        </p:txBody>
      </p:sp>
      <p:sp>
        <p:nvSpPr>
          <p:cNvPr id="689" name="Shape 689"/>
          <p:cNvSpPr/>
          <p:nvPr/>
        </p:nvSpPr>
        <p:spPr>
          <a:xfrm>
            <a:off x="479933" y="1739900"/>
            <a:ext cx="16243301" cy="6769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546100">
              <a:defRPr sz="1800"/>
            </a:pPr>
            <a:r>
              <a:rPr sz="3100">
                <a:solidFill>
                  <a:srgbClr val="FFFFFF"/>
                </a:solidFill>
                <a:latin typeface="+mn-lt"/>
                <a:ea typeface="+mn-ea"/>
                <a:cs typeface="+mn-cs"/>
                <a:sym typeface="Gill Sans"/>
              </a:rPr>
              <a:t>$ </a:t>
            </a:r>
            <a:r>
              <a:rPr sz="3100">
                <a:solidFill>
                  <a:srgbClr val="FF2600"/>
                </a:solidFill>
                <a:latin typeface="+mn-lt"/>
                <a:ea typeface="+mn-ea"/>
                <a:cs typeface="+mn-cs"/>
                <a:sym typeface="Gill Sans"/>
              </a:rPr>
              <a:t>traceroute www.pku.edu.cn</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traceroute: Warning: www.pku.edu.cn has multiple addresses; using 162.105.129.104</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traceroute to www.pku.edu.cn (162.105.129.104), 64 hops max, 40 byte packets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1  141.211.203.252 (141.211.203.252)  1.228 ms  0.584 ms  0.592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2  v-bin-seb.r-bin-seb.umnet.umich.edu (192.122.183.61)  0.604 ms  0.565 ms  0.466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3  v-bin-seb-i2-aa.merit-aa2.umnet.umich.edu (192.12.80.33)  7.511 ms  6.641 ms  6.588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4  192.122.183.30 (192.122.183.30)  12.078 ms  6.989 ms  7.619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5  192.31.99.133 (192.31.99.133)  7.666 ms  8.953 ms  17.861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6  192.31.99.170 (192.31.99.170)  59.275 ms  59.273 ms  59.108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7  134.75.108.209 (134.75.108.209)  173.614 ms  173.552 ms  173.333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8  134.75.107.10 (134.75.107.10)  256.760 ms 134.75.107.18 (134.75.107.18)  256.574 ms  256.530 </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 9  202.112.53.17 (202.112.53.17)  256.761 ms  256.801 ms  256.688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10  202.112.61.157 (202.112.61.157)  257.416 ms  257.960 ms  257.747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11  202.112.53.194 (202.112.53.194)  256.827 ms  257.068 ms  256.962 ms</a:t>
            </a:r>
            <a:endParaRPr sz="3100">
              <a:solidFill>
                <a:srgbClr val="FFFFFF"/>
              </a:solidFill>
              <a:latin typeface="+mn-lt"/>
              <a:ea typeface="+mn-ea"/>
              <a:cs typeface="+mn-cs"/>
              <a:sym typeface="Gill Sans"/>
            </a:endParaRPr>
          </a:p>
          <a:p>
            <a:pPr lvl="0" defTabSz="546100">
              <a:defRPr sz="1800"/>
            </a:pPr>
            <a:r>
              <a:rPr sz="3100">
                <a:solidFill>
                  <a:srgbClr val="FFFFFF"/>
                </a:solidFill>
                <a:latin typeface="+mn-lt"/>
                <a:ea typeface="+mn-ea"/>
                <a:cs typeface="+mn-cs"/>
                <a:sym typeface="Gill Sans"/>
              </a:rPr>
              <a:t>12  202.112.41.202 (202.112.41.202)  256.800 ms  257.053 ms  256.933 ms</a:t>
            </a:r>
          </a:p>
        </p:txBody>
      </p:sp>
      <p:sp>
        <p:nvSpPr>
          <p:cNvPr id="690" name="Shape 690"/>
          <p:cNvSpPr/>
          <p:nvPr/>
        </p:nvSpPr>
        <p:spPr>
          <a:xfrm>
            <a:off x="546100" y="3111500"/>
            <a:ext cx="15024100" cy="1358900"/>
          </a:xfrm>
          <a:prstGeom prst="rect">
            <a:avLst/>
          </a:prstGeom>
          <a:ln w="50800">
            <a:solidFill>
              <a:srgbClr val="FFFB00"/>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691" name="Shape 691"/>
          <p:cNvSpPr/>
          <p:nvPr/>
        </p:nvSpPr>
        <p:spPr>
          <a:xfrm>
            <a:off x="546100" y="4457700"/>
            <a:ext cx="11391900" cy="1358900"/>
          </a:xfrm>
          <a:prstGeom prst="rect">
            <a:avLst/>
          </a:prstGeom>
          <a:ln w="50800">
            <a:solidFill>
              <a:srgbClr val="FFFB00"/>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692" name="Shape 692"/>
          <p:cNvSpPr/>
          <p:nvPr/>
        </p:nvSpPr>
        <p:spPr>
          <a:xfrm>
            <a:off x="546100" y="5803900"/>
            <a:ext cx="15684500" cy="914400"/>
          </a:xfrm>
          <a:prstGeom prst="rect">
            <a:avLst/>
          </a:prstGeom>
          <a:ln w="50800">
            <a:solidFill>
              <a:srgbClr val="FFFB00"/>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693" name="Shape 693"/>
          <p:cNvSpPr/>
          <p:nvPr/>
        </p:nvSpPr>
        <p:spPr>
          <a:xfrm>
            <a:off x="546100" y="6705600"/>
            <a:ext cx="12103100" cy="1790700"/>
          </a:xfrm>
          <a:prstGeom prst="rect">
            <a:avLst/>
          </a:prstGeom>
          <a:ln w="50800">
            <a:solidFill>
              <a:srgbClr val="FFFB00"/>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694" name="Shape 694"/>
          <p:cNvSpPr/>
          <p:nvPr/>
        </p:nvSpPr>
        <p:spPr>
          <a:xfrm>
            <a:off x="12250377" y="4572000"/>
            <a:ext cx="171941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Michigan</a:t>
            </a:r>
          </a:p>
        </p:txBody>
      </p:sp>
      <p:sp>
        <p:nvSpPr>
          <p:cNvPr id="695" name="Shape 695"/>
          <p:cNvSpPr/>
          <p:nvPr/>
        </p:nvSpPr>
        <p:spPr>
          <a:xfrm>
            <a:off x="12251432" y="5080000"/>
            <a:ext cx="200694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Tennessee</a:t>
            </a:r>
          </a:p>
        </p:txBody>
      </p:sp>
      <p:sp>
        <p:nvSpPr>
          <p:cNvPr id="696" name="Shape 696"/>
          <p:cNvSpPr/>
          <p:nvPr/>
        </p:nvSpPr>
        <p:spPr>
          <a:xfrm>
            <a:off x="13302605" y="6680200"/>
            <a:ext cx="112380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Seoul</a:t>
            </a:r>
          </a:p>
        </p:txBody>
      </p:sp>
      <p:sp>
        <p:nvSpPr>
          <p:cNvPr id="697" name="Shape 697"/>
          <p:cNvSpPr/>
          <p:nvPr/>
        </p:nvSpPr>
        <p:spPr>
          <a:xfrm>
            <a:off x="13211013" y="7810500"/>
            <a:ext cx="131512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Beijing</a:t>
            </a:r>
          </a:p>
        </p:txBody>
      </p:sp>
    </p:spTree>
  </p:cSld>
  <p:clrMapOvr>
    <a:masterClrMapping/>
  </p:clrMapOvr>
  <p:transitio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1" name="Shape 701"/>
          <p:cNvSpPr/>
          <p:nvPr>
            <p:ph type="title"/>
          </p:nvPr>
        </p:nvSpPr>
        <p:spPr>
          <a:xfrm>
            <a:off x="1155700" y="241300"/>
            <a:ext cx="13931900" cy="1562100"/>
          </a:xfrm>
          <a:prstGeom prst="rect">
            <a:avLst/>
          </a:prstGeom>
        </p:spPr>
        <p:txBody>
          <a:bodyPr/>
          <a:lstStyle>
            <a:lvl1pPr>
              <a:defRPr sz="7200">
                <a:solidFill>
                  <a:srgbClr val="00F900"/>
                </a:solidFill>
              </a:defRPr>
            </a:lvl1pPr>
          </a:lstStyle>
          <a:p>
            <a:pPr lvl="0">
              <a:defRPr sz="1800">
                <a:solidFill>
                  <a:srgbClr val="000000"/>
                </a:solidFill>
              </a:defRPr>
            </a:pPr>
            <a:r>
              <a:rPr sz="7200">
                <a:solidFill>
                  <a:srgbClr val="00F900"/>
                </a:solidFill>
              </a:rPr>
              <a:t>The perfect is the enemy of the good</a:t>
            </a:r>
          </a:p>
        </p:txBody>
      </p:sp>
      <p:sp>
        <p:nvSpPr>
          <p:cNvPr id="702" name="Shape 702"/>
          <p:cNvSpPr/>
          <p:nvPr>
            <p:ph type="body" idx="1"/>
          </p:nvPr>
        </p:nvSpPr>
        <p:spPr>
          <a:xfrm>
            <a:off x="1155700" y="3136900"/>
            <a:ext cx="13931900" cy="5702300"/>
          </a:xfrm>
          <a:prstGeom prst="rect">
            <a:avLst/>
          </a:prstGeom>
        </p:spPr>
        <p:txBody>
          <a:bodyPr/>
          <a:lstStyle/>
          <a:p>
            <a:pPr lvl="0">
              <a:defRPr sz="1800">
                <a:solidFill>
                  <a:srgbClr val="000000"/>
                </a:solidFill>
              </a:defRPr>
            </a:pPr>
            <a:r>
              <a:rPr sz="3600">
                <a:solidFill>
                  <a:srgbClr val="00F900"/>
                </a:solidFill>
              </a:rPr>
              <a:t>IP Does</a:t>
            </a:r>
            <a:r>
              <a:rPr sz="3600">
                <a:solidFill>
                  <a:srgbClr val="FFFFFF"/>
                </a:solidFill>
              </a:rPr>
              <a:t>: Best effort to get data across bunch of hops from one network to another network</a:t>
            </a:r>
            <a:endParaRPr sz="3600">
              <a:solidFill>
                <a:srgbClr val="FFFFFF"/>
              </a:solidFill>
            </a:endParaRPr>
          </a:p>
          <a:p>
            <a:pPr lvl="0">
              <a:defRPr sz="1800">
                <a:solidFill>
                  <a:srgbClr val="000000"/>
                </a:solidFill>
              </a:defRPr>
            </a:pPr>
            <a:r>
              <a:rPr sz="3600">
                <a:solidFill>
                  <a:srgbClr val="00F900"/>
                </a:solidFill>
              </a:rPr>
              <a:t>IP Does Not</a:t>
            </a:r>
            <a:r>
              <a:rPr sz="3600">
                <a:solidFill>
                  <a:srgbClr val="FFFFFF"/>
                </a:solidFill>
              </a:rPr>
              <a:t>:  Guarantee delivery - if things go bad - the data can vanish</a:t>
            </a:r>
            <a:endParaRPr sz="3600">
              <a:solidFill>
                <a:srgbClr val="FFFFFF"/>
              </a:solidFill>
            </a:endParaRPr>
          </a:p>
          <a:p>
            <a:pPr lvl="0">
              <a:defRPr sz="1800">
                <a:solidFill>
                  <a:srgbClr val="000000"/>
                </a:solidFill>
              </a:defRPr>
            </a:pPr>
            <a:r>
              <a:rPr sz="3600">
                <a:solidFill>
                  <a:srgbClr val="FFFFFF"/>
                </a:solidFill>
              </a:rPr>
              <a:t>Best effort to keep track of the good and bad paths for traffic - tries to pick better paths when possible</a:t>
            </a:r>
            <a:endParaRPr sz="3600">
              <a:solidFill>
                <a:srgbClr val="FFFFFF"/>
              </a:solidFill>
            </a:endParaRPr>
          </a:p>
          <a:p>
            <a:pPr lvl="0">
              <a:defRPr sz="1800">
                <a:solidFill>
                  <a:srgbClr val="000000"/>
                </a:solidFill>
              </a:defRPr>
            </a:pPr>
            <a:r>
              <a:rPr sz="3600">
                <a:solidFill>
                  <a:srgbClr val="FFFFFF"/>
                </a:solidFill>
              </a:rPr>
              <a:t>This makes it fast and scalable to very large networks - and ultimately “reliable” because it does not try to do too much</a:t>
            </a:r>
          </a:p>
        </p:txBody>
      </p:sp>
      <p:sp>
        <p:nvSpPr>
          <p:cNvPr id="703" name="Shape 703"/>
          <p:cNvSpPr/>
          <p:nvPr/>
        </p:nvSpPr>
        <p:spPr>
          <a:xfrm>
            <a:off x="8661400" y="2152650"/>
            <a:ext cx="701784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defRPr i="1" sz="3600">
                <a:solidFill>
                  <a:srgbClr val="FFFB00"/>
                </a:solidFill>
                <a:latin typeface="+mn-lt"/>
                <a:ea typeface="+mn-ea"/>
                <a:cs typeface="+mn-cs"/>
                <a:sym typeface="Gill Sans"/>
              </a:defRPr>
            </a:lvl1pPr>
          </a:lstStyle>
          <a:p>
            <a:pPr lvl="0">
              <a:defRPr i="0" sz="1800">
                <a:solidFill>
                  <a:srgbClr val="000000"/>
                </a:solidFill>
              </a:defRPr>
            </a:pPr>
            <a:r>
              <a:rPr i="1" sz="3600">
                <a:solidFill>
                  <a:srgbClr val="FFFB00"/>
                </a:solidFill>
              </a:rPr>
              <a:t>Le mieux est l'ennemi du bien.  --Voltaire</a:t>
            </a:r>
          </a:p>
        </p:txBody>
      </p:sp>
    </p:spTree>
  </p:cSld>
  <p:clrMapOvr>
    <a:masterClrMapping/>
  </p:clrMapOvr>
  <p:transitio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7" name="Shape 707"/>
          <p:cNvSpPr/>
          <p:nvPr>
            <p:ph type="title"/>
          </p:nvPr>
        </p:nvSpPr>
        <p:spPr>
          <a:xfrm>
            <a:off x="622300" y="241300"/>
            <a:ext cx="14808200" cy="2298700"/>
          </a:xfrm>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Vint Cerf: A Brief History of Packets</a:t>
            </a:r>
          </a:p>
        </p:txBody>
      </p:sp>
      <p:sp>
        <p:nvSpPr>
          <p:cNvPr id="708" name="Shape 708"/>
          <p:cNvSpPr/>
          <p:nvPr>
            <p:ph type="body" idx="1"/>
          </p:nvPr>
        </p:nvSpPr>
        <p:spPr>
          <a:xfrm>
            <a:off x="8077200" y="2603500"/>
            <a:ext cx="7315200" cy="5702300"/>
          </a:xfrm>
          <a:prstGeom prst="rect">
            <a:avLst/>
          </a:prstGeom>
        </p:spPr>
        <p:txBody>
          <a:bodyPr/>
          <a:lstStyle/>
          <a:p>
            <a:pPr lvl="0">
              <a:defRPr sz="1800">
                <a:solidFill>
                  <a:srgbClr val="000000"/>
                </a:solidFill>
              </a:defRPr>
            </a:pPr>
            <a:r>
              <a:rPr sz="3600">
                <a:solidFill>
                  <a:srgbClr val="FFFFFF"/>
                </a:solidFill>
              </a:rPr>
              <a:t>Instrumental in the design and development of the ARPANET</a:t>
            </a:r>
            <a:endParaRPr sz="3600">
              <a:solidFill>
                <a:srgbClr val="FFFFFF"/>
              </a:solidFill>
            </a:endParaRPr>
          </a:p>
          <a:p>
            <a:pPr lvl="0">
              <a:defRPr sz="1800">
                <a:solidFill>
                  <a:srgbClr val="000000"/>
                </a:solidFill>
              </a:defRPr>
            </a:pPr>
            <a:r>
              <a:rPr sz="3600">
                <a:solidFill>
                  <a:srgbClr val="FFFFFF"/>
                </a:solidFill>
              </a:rPr>
              <a:t>Vint was a graduate student as the notions of packet-switching were emerging across academia</a:t>
            </a:r>
          </a:p>
        </p:txBody>
      </p:sp>
      <p:pic>
        <p:nvPicPr>
          <p:cNvPr id="709" name="Untitled.png"/>
          <p:cNvPicPr/>
          <p:nvPr/>
        </p:nvPicPr>
        <p:blipFill>
          <a:blip r:embed="rId2">
            <a:extLst/>
          </a:blip>
          <a:stretch>
            <a:fillRect/>
          </a:stretch>
        </p:blipFill>
        <p:spPr>
          <a:xfrm>
            <a:off x="736600" y="2209800"/>
            <a:ext cx="6248400" cy="6502400"/>
          </a:xfrm>
          <a:prstGeom prst="rect">
            <a:avLst/>
          </a:prstGeom>
          <a:ln w="12700">
            <a:miter lim="400000"/>
          </a:ln>
        </p:spPr>
      </p:pic>
    </p:spTree>
  </p:cSld>
  <p:clrMapOvr>
    <a:masterClrMapping/>
  </p:clrMapOvr>
  <p:transitio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1" name="Shape 71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Domain Name System</a:t>
            </a:r>
          </a:p>
        </p:txBody>
      </p:sp>
      <p:pic>
        <p:nvPicPr>
          <p:cNvPr id="712" name="Snapshot 2008-09-30 12-32-52.jpg"/>
          <p:cNvPicPr/>
          <p:nvPr/>
        </p:nvPicPr>
        <p:blipFill>
          <a:blip r:embed="rId2">
            <a:extLst/>
          </a:blip>
          <a:stretch>
            <a:fillRect/>
          </a:stretch>
        </p:blipFill>
        <p:spPr>
          <a:xfrm>
            <a:off x="9309100" y="2806700"/>
            <a:ext cx="6007100" cy="4699000"/>
          </a:xfrm>
          <a:prstGeom prst="rect">
            <a:avLst/>
          </a:prstGeom>
          <a:ln w="12700">
            <a:miter lim="400000"/>
          </a:ln>
        </p:spPr>
      </p:pic>
      <p:sp>
        <p:nvSpPr>
          <p:cNvPr id="713" name="Shape 713"/>
          <p:cNvSpPr/>
          <p:nvPr/>
        </p:nvSpPr>
        <p:spPr>
          <a:xfrm>
            <a:off x="9613900" y="4902200"/>
            <a:ext cx="5410200" cy="673100"/>
          </a:xfrm>
          <a:prstGeom prst="rect">
            <a:avLst/>
          </a:prstGeom>
          <a:ln w="25400">
            <a:solidFill>
              <a:srgbClr val="00F900"/>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714" name="Shape 714"/>
          <p:cNvSpPr/>
          <p:nvPr/>
        </p:nvSpPr>
        <p:spPr>
          <a:xfrm>
            <a:off x="9306024" y="7562850"/>
            <a:ext cx="5854701"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546100">
              <a:defRPr sz="1800"/>
            </a:pPr>
            <a:r>
              <a:rPr sz="2500">
                <a:solidFill>
                  <a:srgbClr val="FFFFFF"/>
                </a:solidFill>
                <a:latin typeface="+mn-lt"/>
                <a:ea typeface="+mn-ea"/>
                <a:cs typeface="+mn-cs"/>
                <a:sym typeface="Gill Sans"/>
              </a:rPr>
              <a:t>Source: </a:t>
            </a:r>
            <a:r>
              <a:rPr sz="2500" u="sng">
                <a:solidFill>
                  <a:srgbClr val="FFFFFF"/>
                </a:solidFill>
                <a:latin typeface="+mn-lt"/>
                <a:ea typeface="+mn-ea"/>
                <a:cs typeface="+mn-cs"/>
                <a:sym typeface="Gill Sans"/>
                <a:hlinkClick r:id="rId3" invalidUrl="" action="" tgtFrame="" tooltip="" history="1" highlightClick="0" endSnd="0"/>
              </a:rPr>
              <a:t>http://en.wikipedia.org/wiki/Internet_Protocol_Suite</a:t>
            </a:r>
            <a:r>
              <a:rPr sz="2500">
                <a:solidFill>
                  <a:srgbClr val="FFFFFF"/>
                </a:solidFill>
                <a:latin typeface="+mn-lt"/>
                <a:ea typeface="+mn-ea"/>
                <a:cs typeface="+mn-cs"/>
                <a:sym typeface="Gill Sans"/>
              </a:rPr>
              <a:t> </a:t>
            </a:r>
          </a:p>
        </p:txBody>
      </p:sp>
      <p:sp>
        <p:nvSpPr>
          <p:cNvPr id="715" name="Shape 715"/>
          <p:cNvSpPr/>
          <p:nvPr/>
        </p:nvSpPr>
        <p:spPr>
          <a:xfrm>
            <a:off x="1041400" y="2540000"/>
            <a:ext cx="76454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marL="749300" indent="-533400">
              <a:defRPr sz="1800"/>
            </a:pPr>
            <a:r>
              <a:rPr b="1" sz="3700">
                <a:solidFill>
                  <a:srgbClr val="FFFFFF"/>
                </a:solidFill>
                <a:latin typeface="+mn-lt"/>
                <a:ea typeface="+mn-ea"/>
                <a:cs typeface="+mn-cs"/>
                <a:sym typeface="Gill Sans"/>
              </a:rPr>
              <a:t>The Domain Name System convert user-friendly names, like</a:t>
            </a:r>
            <a:endParaRPr b="1" sz="3700">
              <a:solidFill>
                <a:srgbClr val="FFFFFF"/>
              </a:solidFill>
              <a:latin typeface="+mn-lt"/>
              <a:ea typeface="+mn-ea"/>
              <a:cs typeface="+mn-cs"/>
              <a:sym typeface="Gill Sans"/>
            </a:endParaRPr>
          </a:p>
          <a:p>
            <a:pPr lvl="0" marL="749300" indent="-533400">
              <a:defRPr sz="1800"/>
            </a:pPr>
            <a:endParaRPr b="1" sz="3700">
              <a:solidFill>
                <a:srgbClr val="FFFFFF"/>
              </a:solidFill>
              <a:latin typeface="+mn-lt"/>
              <a:ea typeface="+mn-ea"/>
              <a:cs typeface="+mn-cs"/>
              <a:sym typeface="Gill Sans"/>
            </a:endParaRPr>
          </a:p>
          <a:p>
            <a:pPr lvl="0" marL="1041400" indent="-533400">
              <a:defRPr sz="1800"/>
            </a:pPr>
            <a:r>
              <a:rPr b="1" sz="3700">
                <a:solidFill>
                  <a:srgbClr val="FFFFFF"/>
                </a:solidFill>
                <a:latin typeface="+mn-lt"/>
                <a:ea typeface="+mn-ea"/>
                <a:cs typeface="+mn-cs"/>
                <a:sym typeface="Gill Sans"/>
              </a:rPr>
              <a:t>	 	www.umich.edu 	</a:t>
            </a:r>
            <a:endParaRPr b="1" sz="3700">
              <a:solidFill>
                <a:srgbClr val="FFFFFF"/>
              </a:solidFill>
              <a:latin typeface="+mn-lt"/>
              <a:ea typeface="+mn-ea"/>
              <a:cs typeface="+mn-cs"/>
              <a:sym typeface="Gill Sans"/>
            </a:endParaRPr>
          </a:p>
          <a:p>
            <a:pPr lvl="0" marL="1041400" indent="-533400">
              <a:defRPr sz="1800"/>
            </a:pPr>
            <a:endParaRPr b="1" sz="3700">
              <a:solidFill>
                <a:srgbClr val="FFFFFF"/>
              </a:solidFill>
              <a:latin typeface="+mn-lt"/>
              <a:ea typeface="+mn-ea"/>
              <a:cs typeface="+mn-cs"/>
              <a:sym typeface="Gill Sans"/>
            </a:endParaRPr>
          </a:p>
          <a:p>
            <a:pPr lvl="0" marL="749300" indent="-533400">
              <a:defRPr sz="1800"/>
            </a:pPr>
            <a:r>
              <a:rPr b="1" sz="3700">
                <a:solidFill>
                  <a:srgbClr val="FFFFFF"/>
                </a:solidFill>
                <a:latin typeface="+mn-lt"/>
                <a:ea typeface="+mn-ea"/>
                <a:cs typeface="+mn-cs"/>
                <a:sym typeface="Gill Sans"/>
              </a:rPr>
              <a:t>to network-friendly IP addresses, like</a:t>
            </a:r>
            <a:endParaRPr b="1" sz="3700">
              <a:solidFill>
                <a:srgbClr val="FFFFFF"/>
              </a:solidFill>
              <a:latin typeface="+mn-lt"/>
              <a:ea typeface="+mn-ea"/>
              <a:cs typeface="+mn-cs"/>
              <a:sym typeface="Gill Sans"/>
            </a:endParaRPr>
          </a:p>
          <a:p>
            <a:pPr lvl="0" marL="749300" indent="-533400">
              <a:defRPr sz="1800"/>
            </a:pPr>
            <a:endParaRPr b="1" sz="3700">
              <a:solidFill>
                <a:srgbClr val="FFFFFF"/>
              </a:solidFill>
              <a:latin typeface="+mn-lt"/>
              <a:ea typeface="+mn-ea"/>
              <a:cs typeface="+mn-cs"/>
              <a:sym typeface="Gill Sans"/>
            </a:endParaRPr>
          </a:p>
          <a:p>
            <a:pPr lvl="0" marL="1041400" indent="-533400">
              <a:defRPr sz="1800"/>
            </a:pPr>
            <a:r>
              <a:rPr b="1" sz="3700">
                <a:solidFill>
                  <a:srgbClr val="FFFFFF"/>
                </a:solidFill>
                <a:latin typeface="+mn-lt"/>
                <a:ea typeface="+mn-ea"/>
                <a:cs typeface="+mn-cs"/>
                <a:sym typeface="Gill Sans"/>
              </a:rPr>
              <a:t>		 141.211.32.166</a:t>
            </a:r>
            <a:endParaRPr b="1" sz="3700">
              <a:solidFill>
                <a:srgbClr val="FFFFFF"/>
              </a:solidFill>
              <a:latin typeface="+mn-lt"/>
              <a:ea typeface="+mn-ea"/>
              <a:cs typeface="+mn-cs"/>
              <a:sym typeface="Gill Sans"/>
            </a:endParaRPr>
          </a:p>
        </p:txBody>
      </p:sp>
    </p:spTree>
  </p:cSld>
  <p:clrMapOvr>
    <a:masterClrMapping/>
  </p:clrMapOvr>
  <p:transitio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7" name="Shape 717"/>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Domain Name System</a:t>
            </a:r>
          </a:p>
        </p:txBody>
      </p:sp>
      <p:sp>
        <p:nvSpPr>
          <p:cNvPr id="718" name="Shape 718"/>
          <p:cNvSpPr/>
          <p:nvPr>
            <p:ph type="body" idx="1"/>
          </p:nvPr>
        </p:nvSpPr>
        <p:spPr>
          <a:prstGeom prst="rect">
            <a:avLst/>
          </a:prstGeom>
        </p:spPr>
        <p:txBody>
          <a:bodyPr/>
          <a:lstStyle/>
          <a:p>
            <a:pPr lvl="0">
              <a:defRPr sz="1800">
                <a:solidFill>
                  <a:srgbClr val="000000"/>
                </a:solidFill>
              </a:defRPr>
            </a:pPr>
            <a:r>
              <a:rPr sz="3600">
                <a:solidFill>
                  <a:srgbClr val="FFFFFF"/>
                </a:solidFill>
              </a:rPr>
              <a:t>Numeric addresses like 141.211.63.45 are great for Internet routers but lousy for people</a:t>
            </a:r>
            <a:endParaRPr sz="3600">
              <a:solidFill>
                <a:srgbClr val="FFFFFF"/>
              </a:solidFill>
            </a:endParaRPr>
          </a:p>
          <a:p>
            <a:pPr lvl="0">
              <a:defRPr sz="1800">
                <a:solidFill>
                  <a:srgbClr val="000000"/>
                </a:solidFill>
              </a:defRPr>
            </a:pPr>
            <a:r>
              <a:rPr sz="3600">
                <a:solidFill>
                  <a:srgbClr val="FFFFFF"/>
                </a:solidFill>
              </a:rPr>
              <a:t>Each campus ends up with a lot of networks (141.211.*.*, 65.43.21.*)</a:t>
            </a:r>
            <a:endParaRPr sz="3600">
              <a:solidFill>
                <a:srgbClr val="FFFFFF"/>
              </a:solidFill>
            </a:endParaRPr>
          </a:p>
          <a:p>
            <a:pPr lvl="0">
              <a:defRPr sz="1800">
                <a:solidFill>
                  <a:srgbClr val="000000"/>
                </a:solidFill>
              </a:defRPr>
            </a:pPr>
            <a:r>
              <a:rPr sz="3600">
                <a:solidFill>
                  <a:srgbClr val="FFFFFF"/>
                </a:solidFill>
              </a:rPr>
              <a:t>Sometimes (rarely) the IP address numbers get reorganized </a:t>
            </a:r>
            <a:endParaRPr sz="3600">
              <a:solidFill>
                <a:srgbClr val="FFFFFF"/>
              </a:solidFill>
            </a:endParaRPr>
          </a:p>
          <a:p>
            <a:pPr lvl="0">
              <a:defRPr sz="1800">
                <a:solidFill>
                  <a:srgbClr val="000000"/>
                </a:solidFill>
              </a:defRPr>
            </a:pPr>
            <a:r>
              <a:rPr sz="3600">
                <a:solidFill>
                  <a:srgbClr val="FFFFFF"/>
                </a:solidFill>
              </a:rPr>
              <a:t>When servers physically move they need new IP addresses</a:t>
            </a:r>
          </a:p>
        </p:txBody>
      </p:sp>
    </p:spTree>
  </p:cSld>
  <p:clrMapOvr>
    <a:masterClrMapping/>
  </p:clrMapOvr>
  <p:transitio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0" name="Shape 720"/>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DNS: Internet Address Book</a:t>
            </a:r>
          </a:p>
        </p:txBody>
      </p:sp>
      <p:sp>
        <p:nvSpPr>
          <p:cNvPr id="721" name="Shape 721"/>
          <p:cNvSpPr/>
          <p:nvPr>
            <p:ph type="body" idx="1"/>
          </p:nvPr>
        </p:nvSpPr>
        <p:spPr>
          <a:xfrm>
            <a:off x="1155700" y="1803400"/>
            <a:ext cx="13931900" cy="6946900"/>
          </a:xfrm>
          <a:prstGeom prst="rect">
            <a:avLst/>
          </a:prstGeom>
        </p:spPr>
        <p:txBody>
          <a:bodyPr/>
          <a:lstStyle/>
          <a:p>
            <a:pPr lvl="0">
              <a:defRPr sz="1800">
                <a:solidFill>
                  <a:srgbClr val="000000"/>
                </a:solidFill>
              </a:defRPr>
            </a:pPr>
            <a:r>
              <a:rPr sz="3600">
                <a:solidFill>
                  <a:srgbClr val="FFFFFF"/>
                </a:solidFill>
              </a:rPr>
              <a:t>The Domain Name System is a big fast distributed database of Internet names to Internet “phone numbers”</a:t>
            </a:r>
            <a:endParaRPr sz="3600">
              <a:solidFill>
                <a:srgbClr val="FFFFFF"/>
              </a:solidFill>
            </a:endParaRPr>
          </a:p>
          <a:p>
            <a:pPr lvl="0">
              <a:defRPr sz="1800">
                <a:solidFill>
                  <a:srgbClr val="000000"/>
                </a:solidFill>
              </a:defRPr>
            </a:pPr>
            <a:r>
              <a:rPr sz="3600">
                <a:solidFill>
                  <a:srgbClr val="FFFFFF"/>
                </a:solidFill>
              </a:rPr>
              <a:t>IP Addresses reflect technical “geography”</a:t>
            </a:r>
            <a:endParaRPr sz="3600">
              <a:solidFill>
                <a:srgbClr val="FFFFFF"/>
              </a:solidFill>
            </a:endParaRPr>
          </a:p>
          <a:p>
            <a:pPr lvl="1">
              <a:defRPr sz="1800">
                <a:solidFill>
                  <a:srgbClr val="000000"/>
                </a:solidFill>
              </a:defRPr>
            </a:pPr>
            <a:r>
              <a:rPr sz="3600">
                <a:solidFill>
                  <a:srgbClr val="FF9300"/>
                </a:solidFill>
              </a:rPr>
              <a:t>141.211.63.44 </a:t>
            </a:r>
            <a:r>
              <a:rPr sz="3600">
                <a:solidFill>
                  <a:srgbClr val="FFFFFF"/>
                </a:solidFill>
              </a:rPr>
              <a:t>- read left to right like a phone number</a:t>
            </a:r>
            <a:endParaRPr sz="3600">
              <a:solidFill>
                <a:srgbClr val="FFFFFF"/>
              </a:solidFill>
            </a:endParaRPr>
          </a:p>
          <a:p>
            <a:pPr lvl="0">
              <a:defRPr sz="1800">
                <a:solidFill>
                  <a:srgbClr val="000000"/>
                </a:solidFill>
              </a:defRPr>
            </a:pPr>
            <a:r>
              <a:rPr sz="3600">
                <a:solidFill>
                  <a:srgbClr val="FFFFFF"/>
                </a:solidFill>
              </a:rPr>
              <a:t>Domain names reflect organizational structure</a:t>
            </a:r>
            <a:endParaRPr sz="3600">
              <a:solidFill>
                <a:srgbClr val="FFFFFF"/>
              </a:solidFill>
            </a:endParaRPr>
          </a:p>
          <a:p>
            <a:pPr lvl="1">
              <a:defRPr sz="1800">
                <a:solidFill>
                  <a:srgbClr val="000000"/>
                </a:solidFill>
              </a:defRPr>
            </a:pPr>
            <a:r>
              <a:rPr sz="3600">
                <a:solidFill>
                  <a:srgbClr val="FF40FF"/>
                </a:solidFill>
              </a:rPr>
              <a:t>www.si.umich.edu</a:t>
            </a:r>
            <a:r>
              <a:rPr sz="3600">
                <a:solidFill>
                  <a:srgbClr val="FFFFFF"/>
                </a:solidFill>
              </a:rPr>
              <a:t> - read right to left like postal address</a:t>
            </a:r>
            <a:endParaRPr sz="3600">
              <a:solidFill>
                <a:srgbClr val="FFFFFF"/>
              </a:solidFill>
            </a:endParaRPr>
          </a:p>
          <a:p>
            <a:pPr lvl="1">
              <a:defRPr sz="1800">
                <a:solidFill>
                  <a:srgbClr val="000000"/>
                </a:solidFill>
              </a:defRPr>
            </a:pPr>
            <a:r>
              <a:rPr sz="3600">
                <a:solidFill>
                  <a:srgbClr val="00F900"/>
                </a:solidFill>
              </a:rPr>
              <a:t>2455 North Quad,  Ann Arbor, MI, USA, Earth</a:t>
            </a:r>
          </a:p>
        </p:txBody>
      </p:sp>
      <p:sp>
        <p:nvSpPr>
          <p:cNvPr id="722" name="Shape 722"/>
          <p:cNvSpPr/>
          <p:nvPr/>
        </p:nvSpPr>
        <p:spPr>
          <a:xfrm flipH="1" flipV="1">
            <a:off x="2489842" y="5411807"/>
            <a:ext cx="2222341" cy="20578"/>
          </a:xfrm>
          <a:prstGeom prst="line">
            <a:avLst/>
          </a:prstGeom>
          <a:ln w="63500">
            <a:solidFill>
              <a:srgbClr val="FF9300"/>
            </a:solidFill>
            <a:miter lim="400000"/>
            <a:headEnd type="triangle"/>
          </a:ln>
        </p:spPr>
        <p:txBody>
          <a:bodyPr lIns="0" tIns="0" rIns="0" bIns="0"/>
          <a:lstStyle/>
          <a:p>
            <a:pPr lvl="0"/>
          </a:p>
        </p:txBody>
      </p:sp>
      <p:sp>
        <p:nvSpPr>
          <p:cNvPr id="723" name="Shape 723"/>
          <p:cNvSpPr/>
          <p:nvPr/>
        </p:nvSpPr>
        <p:spPr>
          <a:xfrm>
            <a:off x="2263493" y="7407797"/>
            <a:ext cx="3271779" cy="20579"/>
          </a:xfrm>
          <a:prstGeom prst="line">
            <a:avLst/>
          </a:prstGeom>
          <a:ln w="63500">
            <a:solidFill>
              <a:srgbClr val="FF40FF"/>
            </a:solidFill>
            <a:miter lim="400000"/>
            <a:headEnd type="triangle"/>
          </a:ln>
        </p:spPr>
        <p:txBody>
          <a:bodyPr lIns="0" tIns="0" rIns="0" bIns="0"/>
          <a:lstStyle/>
          <a:p>
            <a:pPr lvl="0"/>
          </a:p>
        </p:txBody>
      </p:sp>
      <p:sp>
        <p:nvSpPr>
          <p:cNvPr id="724" name="Shape 724"/>
          <p:cNvSpPr/>
          <p:nvPr/>
        </p:nvSpPr>
        <p:spPr>
          <a:xfrm>
            <a:off x="2304648" y="8395503"/>
            <a:ext cx="9021824" cy="23471"/>
          </a:xfrm>
          <a:prstGeom prst="line">
            <a:avLst/>
          </a:prstGeom>
          <a:ln w="63500">
            <a:solidFill>
              <a:srgbClr val="00F900"/>
            </a:solidFill>
            <a:miter lim="400000"/>
            <a:headEnd type="triangle"/>
          </a:ln>
        </p:spPr>
        <p:txBody>
          <a:bodyPr lIns="0" tIns="0" rIns="0" bIns="0"/>
          <a:lstStyle/>
          <a:p>
            <a:pPr lvl="0"/>
          </a:p>
        </p:txBody>
      </p:sp>
    </p:spTree>
  </p:cSld>
  <p:clrMapOvr>
    <a:masterClrMapping/>
  </p:clrMapOvr>
  <p:transitio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28" name="Group 728"/>
          <p:cNvGrpSpPr/>
          <p:nvPr/>
        </p:nvGrpSpPr>
        <p:grpSpPr>
          <a:xfrm>
            <a:off x="2032000" y="254000"/>
            <a:ext cx="12177588" cy="8255001"/>
            <a:chOff x="0" y="0"/>
            <a:chExt cx="12177587" cy="8255000"/>
          </a:xfrm>
        </p:grpSpPr>
        <p:sp>
          <p:nvSpPr>
            <p:cNvPr id="726" name="Shape 726"/>
            <p:cNvSpPr/>
            <p:nvPr/>
          </p:nvSpPr>
          <p:spPr>
            <a:xfrm>
              <a:off x="0" y="0"/>
              <a:ext cx="12177588" cy="8255001"/>
            </a:xfrm>
            <a:prstGeom prst="rect">
              <a:avLst/>
            </a:prstGeom>
            <a:solidFill>
              <a:srgbClr val="FFFFFF"/>
            </a:solidFill>
            <a:ln w="25400" cap="flat">
              <a:noFill/>
              <a:miter lim="400000"/>
            </a:ln>
            <a:effectLst/>
          </p:spPr>
          <p:txBody>
            <a:bodyPr wrap="square" lIns="0" tIns="0" rIns="0" bIns="0" numCol="1" anchor="ctr">
              <a:noAutofit/>
            </a:bodyP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pic>
          <p:nvPicPr>
            <p:cNvPr id="727" name="Domain-Name.png"/>
            <p:cNvPicPr/>
            <p:nvPr/>
          </p:nvPicPr>
          <p:blipFill>
            <a:blip r:embed="rId2">
              <a:extLst/>
            </a:blip>
            <a:stretch>
              <a:fillRect/>
            </a:stretch>
          </p:blipFill>
          <p:spPr>
            <a:xfrm>
              <a:off x="1209952" y="234184"/>
              <a:ext cx="9757690" cy="7786635"/>
            </a:xfrm>
            <a:prstGeom prst="rect">
              <a:avLst/>
            </a:prstGeom>
            <a:ln w="12700" cap="flat">
              <a:noFill/>
              <a:miter lim="400000"/>
            </a:ln>
            <a:effectLst/>
          </p:spPr>
        </p:pic>
      </p:grpSp>
      <p:sp>
        <p:nvSpPr>
          <p:cNvPr id="729" name="Shape 729"/>
          <p:cNvSpPr/>
          <p:nvPr/>
        </p:nvSpPr>
        <p:spPr>
          <a:xfrm>
            <a:off x="3049302" y="1803400"/>
            <a:ext cx="84296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.org</a:t>
            </a:r>
          </a:p>
        </p:txBody>
      </p:sp>
      <p:sp>
        <p:nvSpPr>
          <p:cNvPr id="730" name="Shape 730"/>
          <p:cNvSpPr/>
          <p:nvPr/>
        </p:nvSpPr>
        <p:spPr>
          <a:xfrm>
            <a:off x="2806700" y="8483600"/>
            <a:ext cx="1064396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http://en.wikipedia.org/wiki/File:Domain_name_space.svg</a:t>
            </a:r>
          </a:p>
        </p:txBody>
      </p:sp>
      <p:sp>
        <p:nvSpPr>
          <p:cNvPr id="731" name="Shape 731"/>
          <p:cNvSpPr/>
          <p:nvPr/>
        </p:nvSpPr>
        <p:spPr>
          <a:xfrm>
            <a:off x="11846495" y="1803400"/>
            <a:ext cx="54337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.nl</a:t>
            </a:r>
          </a:p>
        </p:txBody>
      </p:sp>
      <p:sp>
        <p:nvSpPr>
          <p:cNvPr id="732" name="Shape 732"/>
          <p:cNvSpPr/>
          <p:nvPr/>
        </p:nvSpPr>
        <p:spPr>
          <a:xfrm>
            <a:off x="9375812" y="1511300"/>
            <a:ext cx="101954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.com</a:t>
            </a:r>
          </a:p>
        </p:txBody>
      </p:sp>
      <p:sp>
        <p:nvSpPr>
          <p:cNvPr id="733" name="Shape 733"/>
          <p:cNvSpPr/>
          <p:nvPr/>
        </p:nvSpPr>
        <p:spPr>
          <a:xfrm>
            <a:off x="5269172" y="1371600"/>
            <a:ext cx="89520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.edu</a:t>
            </a:r>
          </a:p>
        </p:txBody>
      </p:sp>
      <p:sp>
        <p:nvSpPr>
          <p:cNvPr id="734" name="Shape 734"/>
          <p:cNvSpPr/>
          <p:nvPr/>
        </p:nvSpPr>
        <p:spPr>
          <a:xfrm>
            <a:off x="2670708" y="5029200"/>
            <a:ext cx="200538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umich.edu</a:t>
            </a:r>
          </a:p>
        </p:txBody>
      </p:sp>
      <p:sp>
        <p:nvSpPr>
          <p:cNvPr id="735" name="Shape 735"/>
          <p:cNvSpPr/>
          <p:nvPr/>
        </p:nvSpPr>
        <p:spPr>
          <a:xfrm>
            <a:off x="3088406" y="7835900"/>
            <a:ext cx="238177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si.umich.edu</a:t>
            </a:r>
          </a:p>
        </p:txBody>
      </p:sp>
      <p:sp>
        <p:nvSpPr>
          <p:cNvPr id="736" name="Shape 736"/>
          <p:cNvSpPr/>
          <p:nvPr/>
        </p:nvSpPr>
        <p:spPr>
          <a:xfrm flipH="1">
            <a:off x="4457959" y="4561632"/>
            <a:ext cx="995266" cy="663512"/>
          </a:xfrm>
          <a:prstGeom prst="line">
            <a:avLst/>
          </a:prstGeom>
          <a:ln w="50800">
            <a:solidFill>
              <a:srgbClr val="00F900"/>
            </a:solidFill>
            <a:miter lim="400000"/>
            <a:headEnd type="stealth"/>
          </a:ln>
        </p:spPr>
        <p:txBody>
          <a:bodyPr lIns="0" tIns="0" rIns="0" bIns="0"/>
          <a:lstStyle/>
          <a:p>
            <a:pPr lvl="0"/>
          </a:p>
        </p:txBody>
      </p:sp>
    </p:spTree>
  </p:cSld>
  <p:clrMapOvr>
    <a:masterClrMapping/>
  </p:clrMapOvr>
  <p:transitio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8" name="Shape 738"/>
          <p:cNvSpPr/>
          <p:nvPr>
            <p:ph type="title"/>
          </p:nvPr>
        </p:nvSpPr>
        <p:spPr>
          <a:xfrm>
            <a:off x="1155700" y="901700"/>
            <a:ext cx="8432800" cy="2298700"/>
          </a:xfrm>
          <a:prstGeom prst="rect">
            <a:avLst/>
          </a:prstGeom>
        </p:spPr>
        <p:txBody>
          <a:bodyPr/>
          <a:lstStyle/>
          <a:p>
            <a:pPr lvl="0">
              <a:defRPr sz="1800">
                <a:solidFill>
                  <a:srgbClr val="000000"/>
                </a:solidFill>
              </a:defRPr>
            </a:pPr>
            <a:r>
              <a:rPr sz="7600">
                <a:solidFill>
                  <a:srgbClr val="00F900"/>
                </a:solidFill>
              </a:rPr>
              <a:t>Internetwork Layer</a:t>
            </a:r>
            <a:endParaRPr sz="7600">
              <a:solidFill>
                <a:srgbClr val="00F900"/>
              </a:solidFill>
            </a:endParaRPr>
          </a:p>
          <a:p>
            <a:pPr lvl="0">
              <a:defRPr sz="1800">
                <a:solidFill>
                  <a:srgbClr val="000000"/>
                </a:solidFill>
              </a:defRPr>
            </a:pPr>
            <a:r>
              <a:rPr sz="7600">
                <a:solidFill>
                  <a:srgbClr val="00F900"/>
                </a:solidFill>
              </a:rPr>
              <a:t>(IP)</a:t>
            </a:r>
          </a:p>
        </p:txBody>
      </p:sp>
      <p:sp>
        <p:nvSpPr>
          <p:cNvPr id="739" name="Shape 739"/>
          <p:cNvSpPr/>
          <p:nvPr/>
        </p:nvSpPr>
        <p:spPr>
          <a:xfrm>
            <a:off x="10477500" y="13081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Application Layer</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Web, E-Mail, File Transfer</a:t>
            </a:r>
          </a:p>
        </p:txBody>
      </p:sp>
      <p:sp>
        <p:nvSpPr>
          <p:cNvPr id="740" name="Shape 740"/>
          <p:cNvSpPr/>
          <p:nvPr/>
        </p:nvSpPr>
        <p:spPr>
          <a:xfrm>
            <a:off x="10477500" y="30353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Transport Layer (TCP)</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Reliable Connections</a:t>
            </a:r>
          </a:p>
        </p:txBody>
      </p:sp>
      <p:sp>
        <p:nvSpPr>
          <p:cNvPr id="741" name="Shape 741"/>
          <p:cNvSpPr/>
          <p:nvPr/>
        </p:nvSpPr>
        <p:spPr>
          <a:xfrm>
            <a:off x="10477500" y="4749800"/>
            <a:ext cx="4953000" cy="1701800"/>
          </a:xfrm>
          <a:prstGeom prst="rect">
            <a:avLst/>
          </a:prstGeom>
          <a:solidFill>
            <a:srgbClr val="FFFB00"/>
          </a:solidFill>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effectLst>
                  <a:outerShdw sx="100000" sy="100000" kx="0" ky="0" algn="b" rotWithShape="0" blurRad="38100" dist="12700" dir="5400000">
                    <a:srgbClr val="000000">
                      <a:alpha val="50000"/>
                    </a:srgbClr>
                  </a:outerShdw>
                </a:effectLst>
                <a:latin typeface="+mn-lt"/>
                <a:ea typeface="+mn-ea"/>
                <a:cs typeface="+mn-cs"/>
                <a:sym typeface="Gill Sans"/>
              </a:rPr>
              <a:t>Internetwork Layer (IP)</a:t>
            </a:r>
            <a:endParaRPr sz="3300">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effectLst>
                  <a:outerShdw sx="100000" sy="100000" kx="0" ky="0" algn="b" rotWithShape="0" blurRad="38100" dist="12700" dir="5400000">
                    <a:srgbClr val="000000">
                      <a:alpha val="50000"/>
                    </a:srgbClr>
                  </a:outerShdw>
                </a:effectLst>
                <a:latin typeface="+mn-lt"/>
                <a:ea typeface="+mn-ea"/>
                <a:cs typeface="+mn-cs"/>
                <a:sym typeface="Gill Sans"/>
              </a:rPr>
              <a:t>Simple, Scalable, Unreliable</a:t>
            </a:r>
          </a:p>
        </p:txBody>
      </p:sp>
      <p:sp>
        <p:nvSpPr>
          <p:cNvPr id="742" name="Shape 742"/>
          <p:cNvSpPr/>
          <p:nvPr/>
        </p:nvSpPr>
        <p:spPr>
          <a:xfrm>
            <a:off x="10477500" y="64389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Link Layer (Ethernet, WiFi)</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Physical Connections</a:t>
            </a:r>
          </a:p>
        </p:txBody>
      </p:sp>
      <p:sp>
        <p:nvSpPr>
          <p:cNvPr id="743" name="Shape 743"/>
          <p:cNvSpPr/>
          <p:nvPr/>
        </p:nvSpPr>
        <p:spPr>
          <a:xfrm>
            <a:off x="647700" y="4152900"/>
            <a:ext cx="9664700" cy="35433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lvl="0" algn="ctr" defTabSz="546100">
              <a:defRPr sz="1800"/>
            </a:pPr>
            <a:r>
              <a:rPr sz="4000" u="sng">
                <a:solidFill>
                  <a:srgbClr val="FFFFFF"/>
                </a:solidFill>
                <a:latin typeface="+mn-lt"/>
                <a:ea typeface="+mn-ea"/>
                <a:cs typeface="+mn-cs"/>
                <a:sym typeface="Gill Sans"/>
                <a:hlinkClick r:id="rId3" invalidUrl="" action="" tgtFrame="" tooltip="" history="1" highlightClick="0" endSnd="0"/>
              </a:rPr>
              <a:t>http://en.wikipedia.org/wiki/Internet_Protocol</a:t>
            </a:r>
            <a:r>
              <a:rPr sz="4000">
                <a:solidFill>
                  <a:srgbClr val="FFFFFF"/>
                </a:solidFill>
                <a:latin typeface="+mn-lt"/>
                <a:ea typeface="+mn-ea"/>
                <a:cs typeface="+mn-cs"/>
                <a:sym typeface="Gill Sans"/>
              </a:rPr>
              <a:t> </a:t>
            </a:r>
            <a:endParaRPr sz="4000">
              <a:solidFill>
                <a:srgbClr val="FFFFFF"/>
              </a:solidFill>
              <a:latin typeface="+mn-lt"/>
              <a:ea typeface="+mn-ea"/>
              <a:cs typeface="+mn-cs"/>
              <a:sym typeface="Gill Sans"/>
            </a:endParaRPr>
          </a:p>
          <a:p>
            <a:pPr lvl="0" algn="ctr" defTabSz="546100">
              <a:defRPr sz="1800"/>
            </a:pPr>
            <a:endParaRPr sz="4000">
              <a:solidFill>
                <a:srgbClr val="FFFFFF"/>
              </a:solidFill>
              <a:latin typeface="+mn-lt"/>
              <a:ea typeface="+mn-ea"/>
              <a:cs typeface="+mn-cs"/>
              <a:sym typeface="Gill Sans"/>
            </a:endParaRPr>
          </a:p>
          <a:p>
            <a:pPr lvl="0" algn="ctr" defTabSz="546100">
              <a:defRPr sz="1800"/>
            </a:pPr>
            <a:r>
              <a:rPr sz="4000" u="sng">
                <a:solidFill>
                  <a:srgbClr val="FFFFFF"/>
                </a:solidFill>
                <a:latin typeface="+mn-lt"/>
                <a:ea typeface="+mn-ea"/>
                <a:cs typeface="+mn-cs"/>
                <a:sym typeface="Gill Sans"/>
                <a:hlinkClick r:id="rId4" invalidUrl="" action="" tgtFrame="" tooltip="" history="1" highlightClick="0" endSnd="0"/>
              </a:rPr>
              <a:t>http://en.wikipedia.org/wiki/Traceroute</a:t>
            </a:r>
            <a:endParaRPr sz="4000">
              <a:solidFill>
                <a:srgbClr val="FFFFFF"/>
              </a:solidFill>
              <a:latin typeface="+mn-lt"/>
              <a:ea typeface="+mn-ea"/>
              <a:cs typeface="+mn-cs"/>
              <a:sym typeface="Gill Sans"/>
            </a:endParaRPr>
          </a:p>
          <a:p>
            <a:pPr lvl="0" algn="ctr" defTabSz="546100">
              <a:defRPr sz="1800"/>
            </a:pPr>
            <a:endParaRPr sz="4000">
              <a:solidFill>
                <a:srgbClr val="FFFFFF"/>
              </a:solidFill>
              <a:latin typeface="+mn-lt"/>
              <a:ea typeface="+mn-ea"/>
              <a:cs typeface="+mn-cs"/>
              <a:sym typeface="Gill Sans"/>
            </a:endParaRPr>
          </a:p>
          <a:p>
            <a:pPr lvl="0" algn="ctr" defTabSz="546100">
              <a:defRPr sz="1800"/>
            </a:pPr>
            <a:r>
              <a:rPr sz="4000" u="sng">
                <a:solidFill>
                  <a:srgbClr val="FFFFFF"/>
                </a:solidFill>
                <a:latin typeface="+mn-lt"/>
                <a:ea typeface="+mn-ea"/>
                <a:cs typeface="+mn-cs"/>
                <a:sym typeface="Gill Sans"/>
                <a:hlinkClick r:id="rId5" invalidUrl="" action="" tgtFrame="" tooltip="" history="1" highlightClick="0" endSnd="0"/>
              </a:rPr>
              <a:t>http://en.wikipedia.org/wiki/Ping</a:t>
            </a:r>
            <a:r>
              <a:rPr sz="4000">
                <a:solidFill>
                  <a:srgbClr val="FFFFFF"/>
                </a:solidFill>
                <a:latin typeface="+mn-lt"/>
                <a:ea typeface="+mn-ea"/>
                <a:cs typeface="+mn-cs"/>
                <a:sym typeface="Gill Sans"/>
              </a:rPr>
              <a:t> </a:t>
            </a:r>
          </a:p>
        </p:txBody>
      </p:sp>
    </p:spTree>
  </p:cSld>
  <p:clrMapOvr>
    <a:masterClrMapping/>
  </p:clrMapOvr>
  <p:transitio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7" name="Shape 747"/>
          <p:cNvSpPr/>
          <p:nvPr>
            <p:ph type="title"/>
          </p:nvPr>
        </p:nvSpPr>
        <p:spPr>
          <a:xfrm>
            <a:off x="1155700" y="901700"/>
            <a:ext cx="8432800" cy="35433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Transport Layer</a:t>
            </a:r>
          </a:p>
        </p:txBody>
      </p:sp>
      <p:sp>
        <p:nvSpPr>
          <p:cNvPr id="748" name="Shape 748"/>
          <p:cNvSpPr/>
          <p:nvPr/>
        </p:nvSpPr>
        <p:spPr>
          <a:xfrm>
            <a:off x="10477500" y="13081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Application Layer</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Web, E-Mail, File Transfer</a:t>
            </a:r>
          </a:p>
        </p:txBody>
      </p:sp>
      <p:sp>
        <p:nvSpPr>
          <p:cNvPr id="749" name="Shape 749"/>
          <p:cNvSpPr/>
          <p:nvPr/>
        </p:nvSpPr>
        <p:spPr>
          <a:xfrm>
            <a:off x="10477500" y="3035300"/>
            <a:ext cx="4953000" cy="1701800"/>
          </a:xfrm>
          <a:prstGeom prst="rect">
            <a:avLst/>
          </a:prstGeom>
          <a:solidFill>
            <a:srgbClr val="FFFB00"/>
          </a:solidFill>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effectLst>
                  <a:outerShdw sx="100000" sy="100000" kx="0" ky="0" algn="b" rotWithShape="0" blurRad="38100" dist="12700" dir="5400000">
                    <a:srgbClr val="000000">
                      <a:alpha val="50000"/>
                    </a:srgbClr>
                  </a:outerShdw>
                </a:effectLst>
                <a:latin typeface="+mn-lt"/>
                <a:ea typeface="+mn-ea"/>
                <a:cs typeface="+mn-cs"/>
                <a:sym typeface="Gill Sans"/>
              </a:rPr>
              <a:t>Transport Layer (TCP)</a:t>
            </a:r>
            <a:endParaRPr sz="3300">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effectLst>
                  <a:outerShdw sx="100000" sy="100000" kx="0" ky="0" algn="b" rotWithShape="0" blurRad="38100" dist="12700" dir="5400000">
                    <a:srgbClr val="000000">
                      <a:alpha val="50000"/>
                    </a:srgbClr>
                  </a:outerShdw>
                </a:effectLst>
                <a:latin typeface="+mn-lt"/>
                <a:ea typeface="+mn-ea"/>
                <a:cs typeface="+mn-cs"/>
                <a:sym typeface="Gill Sans"/>
              </a:rPr>
              <a:t>Reliable Connections</a:t>
            </a:r>
          </a:p>
        </p:txBody>
      </p:sp>
      <p:sp>
        <p:nvSpPr>
          <p:cNvPr id="750" name="Shape 750"/>
          <p:cNvSpPr/>
          <p:nvPr/>
        </p:nvSpPr>
        <p:spPr>
          <a:xfrm>
            <a:off x="10477500" y="4749800"/>
            <a:ext cx="4953000" cy="1701800"/>
          </a:xfrm>
          <a:prstGeom prst="rect">
            <a:avLst/>
          </a:prstGeom>
          <a:solidFill/>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Internetwork Layer (IP)</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Simple, Scalable, Unreliable</a:t>
            </a:r>
          </a:p>
        </p:txBody>
      </p:sp>
      <p:sp>
        <p:nvSpPr>
          <p:cNvPr id="751" name="Shape 751"/>
          <p:cNvSpPr/>
          <p:nvPr/>
        </p:nvSpPr>
        <p:spPr>
          <a:xfrm>
            <a:off x="10477500" y="64389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Link Layer (Ethernet, WiFi)</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Physical Connections</a:t>
            </a:r>
          </a:p>
        </p:txBody>
      </p:sp>
      <p:sp>
        <p:nvSpPr>
          <p:cNvPr id="752" name="Shape 752"/>
          <p:cNvSpPr/>
          <p:nvPr/>
        </p:nvSpPr>
        <p:spPr>
          <a:xfrm>
            <a:off x="647700" y="5575300"/>
            <a:ext cx="9664700" cy="21209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lvl="0" algn="ctr" defTabSz="546100">
              <a:defRPr sz="1800"/>
            </a:pPr>
            <a:r>
              <a:rPr sz="4000">
                <a:solidFill>
                  <a:srgbClr val="FFFB00"/>
                </a:solidFill>
                <a:latin typeface="+mn-lt"/>
                <a:ea typeface="+mn-ea"/>
                <a:cs typeface="+mn-cs"/>
                <a:sym typeface="Gill Sans"/>
                <a:hlinkClick r:id="rId3" invalidUrl="" action="" tgtFrame="" tooltip="" history="1" highlightClick="0" endSnd="0"/>
              </a:rPr>
              <a:t>http://en.wikipedia.org/wiki/Transmission_Control_Protocol</a:t>
            </a:r>
            <a:r>
              <a:rPr sz="4000">
                <a:solidFill>
                  <a:srgbClr val="FFFB00"/>
                </a:solidFill>
                <a:latin typeface="+mn-lt"/>
                <a:ea typeface="+mn-ea"/>
                <a:cs typeface="+mn-cs"/>
                <a:sym typeface="Gill Sans"/>
              </a:rPr>
              <a:t> </a:t>
            </a:r>
          </a:p>
        </p:txBody>
      </p:sp>
      <p:sp>
        <p:nvSpPr>
          <p:cNvPr id="753" name="Shape 753"/>
          <p:cNvSpPr/>
          <p:nvPr/>
        </p:nvSpPr>
        <p:spPr>
          <a:xfrm>
            <a:off x="114299" y="8661400"/>
            <a:ext cx="368302" cy="3683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4"/>
          </a:blipFill>
          <a:ln w="25400">
            <a:miter lim="400000"/>
          </a:ln>
        </p:spPr>
        <p:txBody>
          <a:bodyPr lIns="50800" tIns="50800" rIns="50800" bIns="5080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Tree>
  </p:cSld>
  <p:clrMapOvr>
    <a:masterClrMapping/>
  </p:clrMapOvr>
  <p:transitio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7" name="Shape 757"/>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Review: The Magic of IP</a:t>
            </a:r>
          </a:p>
        </p:txBody>
      </p:sp>
      <p:sp>
        <p:nvSpPr>
          <p:cNvPr id="758" name="Shape 758"/>
          <p:cNvSpPr/>
          <p:nvPr>
            <p:ph type="body" idx="1"/>
          </p:nvPr>
        </p:nvSpPr>
        <p:spPr>
          <a:prstGeom prst="rect">
            <a:avLst/>
          </a:prstGeom>
        </p:spPr>
        <p:txBody>
          <a:bodyPr/>
          <a:lstStyle/>
          <a:p>
            <a:pPr lvl="0">
              <a:defRPr sz="1800">
                <a:solidFill>
                  <a:srgbClr val="000000"/>
                </a:solidFill>
              </a:defRPr>
            </a:pPr>
            <a:r>
              <a:rPr sz="3600">
                <a:solidFill>
                  <a:srgbClr val="FFFFFF"/>
                </a:solidFill>
              </a:rPr>
              <a:t>What it does - Tries to get one packet across a 5-20 of hops from one network to another network</a:t>
            </a:r>
            <a:endParaRPr sz="3600">
              <a:solidFill>
                <a:srgbClr val="FFFFFF"/>
              </a:solidFill>
            </a:endParaRPr>
          </a:p>
          <a:p>
            <a:pPr lvl="0">
              <a:defRPr sz="1800">
                <a:solidFill>
                  <a:srgbClr val="000000"/>
                </a:solidFill>
              </a:defRPr>
            </a:pPr>
            <a:r>
              <a:rPr sz="3600">
                <a:solidFill>
                  <a:srgbClr val="FFFFFF"/>
                </a:solidFill>
              </a:rPr>
              <a:t>Keeps track of the good and bad paths for traffic - tries to pick better paths when possible</a:t>
            </a:r>
            <a:endParaRPr sz="3600">
              <a:solidFill>
                <a:srgbClr val="FFFFFF"/>
              </a:solidFill>
            </a:endParaRPr>
          </a:p>
          <a:p>
            <a:pPr lvl="0">
              <a:defRPr sz="1800">
                <a:solidFill>
                  <a:srgbClr val="000000"/>
                </a:solidFill>
              </a:defRPr>
            </a:pPr>
            <a:r>
              <a:rPr sz="3600">
                <a:solidFill>
                  <a:srgbClr val="FFFFFF"/>
                </a:solidFill>
              </a:rPr>
              <a:t>But no guarantee of delivery - if things go bad - the data vanishes</a:t>
            </a:r>
            <a:endParaRPr sz="3600">
              <a:solidFill>
                <a:srgbClr val="FFFFFF"/>
              </a:solidFill>
            </a:endParaRPr>
          </a:p>
          <a:p>
            <a:pPr lvl="0">
              <a:defRPr sz="1800">
                <a:solidFill>
                  <a:srgbClr val="000000"/>
                </a:solidFill>
              </a:defRPr>
            </a:pPr>
            <a:r>
              <a:rPr sz="3600">
                <a:solidFill>
                  <a:srgbClr val="FFFFFF"/>
                </a:solidFill>
              </a:rPr>
              <a:t>This makes it fast and scalable - and ultimately “reliable” because it does not try to do too "everything"</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 name="Shape 75"/>
          <p:cNvSpPr/>
          <p:nvPr>
            <p:ph type="title"/>
          </p:nvPr>
        </p:nvSpPr>
        <p:spPr>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Store and Forward Networking</a:t>
            </a:r>
          </a:p>
        </p:txBody>
      </p:sp>
      <p:pic>
        <p:nvPicPr>
          <p:cNvPr id="76" name="11949839031316979841alcatel_oxo_nicolas_cle_.svg.med.png"/>
          <p:cNvPicPr/>
          <p:nvPr/>
        </p:nvPicPr>
        <p:blipFill>
          <a:blip r:embed="rId3">
            <a:extLst/>
          </a:blip>
          <a:stretch>
            <a:fillRect/>
          </a:stretch>
        </p:blipFill>
        <p:spPr>
          <a:xfrm>
            <a:off x="4216400" y="2489200"/>
            <a:ext cx="3810000" cy="1943100"/>
          </a:xfrm>
          <a:prstGeom prst="rect">
            <a:avLst/>
          </a:prstGeom>
          <a:ln w="12700">
            <a:miter lim="400000"/>
          </a:ln>
        </p:spPr>
      </p:pic>
      <p:sp>
        <p:nvSpPr>
          <p:cNvPr id="77" name="Shape 77"/>
          <p:cNvSpPr/>
          <p:nvPr/>
        </p:nvSpPr>
        <p:spPr>
          <a:xfrm flipH="1" flipV="1">
            <a:off x="1995185" y="3169855"/>
            <a:ext cx="2099681" cy="184231"/>
          </a:xfrm>
          <a:prstGeom prst="line">
            <a:avLst/>
          </a:prstGeom>
          <a:ln w="76200">
            <a:solidFill>
              <a:srgbClr val="FFFB00"/>
            </a:solidFill>
            <a:miter lim="400000"/>
            <a:headEnd type="triangle"/>
          </a:ln>
        </p:spPr>
        <p:txBody>
          <a:bodyPr lIns="0" tIns="0" rIns="0" bIns="0"/>
          <a:lstStyle/>
          <a:p>
            <a:pPr lvl="0"/>
          </a:p>
        </p:txBody>
      </p:sp>
      <p:sp>
        <p:nvSpPr>
          <p:cNvPr id="78" name="Shape 78"/>
          <p:cNvSpPr/>
          <p:nvPr/>
        </p:nvSpPr>
        <p:spPr>
          <a:xfrm flipH="1">
            <a:off x="1995989" y="3784760"/>
            <a:ext cx="1984898" cy="659919"/>
          </a:xfrm>
          <a:prstGeom prst="line">
            <a:avLst/>
          </a:prstGeom>
          <a:ln w="76200">
            <a:solidFill>
              <a:srgbClr val="FFFB00"/>
            </a:solidFill>
            <a:miter lim="400000"/>
            <a:headEnd type="triangle"/>
          </a:ln>
        </p:spPr>
        <p:txBody>
          <a:bodyPr lIns="0" tIns="0" rIns="0" bIns="0"/>
          <a:lstStyle/>
          <a:p>
            <a:pPr lvl="0"/>
          </a:p>
        </p:txBody>
      </p:sp>
      <p:grpSp>
        <p:nvGrpSpPr>
          <p:cNvPr id="95" name="Group 95"/>
          <p:cNvGrpSpPr/>
          <p:nvPr/>
        </p:nvGrpSpPr>
        <p:grpSpPr>
          <a:xfrm>
            <a:off x="731837" y="2673225"/>
            <a:ext cx="1130301" cy="812926"/>
            <a:chOff x="0" y="0"/>
            <a:chExt cx="1130300" cy="812925"/>
          </a:xfrm>
        </p:grpSpPr>
        <p:grpSp>
          <p:nvGrpSpPr>
            <p:cNvPr id="93" name="Group 93"/>
            <p:cNvGrpSpPr/>
            <p:nvPr/>
          </p:nvGrpSpPr>
          <p:grpSpPr>
            <a:xfrm>
              <a:off x="0" y="0"/>
              <a:ext cx="1130301" cy="812926"/>
              <a:chOff x="0" y="0"/>
              <a:chExt cx="1130300" cy="812925"/>
            </a:xfrm>
          </p:grpSpPr>
          <p:grpSp>
            <p:nvGrpSpPr>
              <p:cNvPr id="91" name="Group 91"/>
              <p:cNvGrpSpPr/>
              <p:nvPr/>
            </p:nvGrpSpPr>
            <p:grpSpPr>
              <a:xfrm>
                <a:off x="0" y="0"/>
                <a:ext cx="1130301" cy="812926"/>
                <a:chOff x="0" y="0"/>
                <a:chExt cx="1130300" cy="812925"/>
              </a:xfrm>
            </p:grpSpPr>
            <p:grpSp>
              <p:nvGrpSpPr>
                <p:cNvPr id="81" name="Group 81"/>
                <p:cNvGrpSpPr/>
                <p:nvPr/>
              </p:nvGrpSpPr>
              <p:grpSpPr>
                <a:xfrm>
                  <a:off x="154551" y="0"/>
                  <a:ext cx="823505" cy="519264"/>
                  <a:chOff x="0" y="0"/>
                  <a:chExt cx="823504" cy="519263"/>
                </a:xfrm>
              </p:grpSpPr>
              <p:sp>
                <p:nvSpPr>
                  <p:cNvPr id="79" name="Shape 79"/>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80" name="Shape 80"/>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grpSp>
              <p:nvGrpSpPr>
                <p:cNvPr id="88" name="Group 88"/>
                <p:cNvGrpSpPr/>
                <p:nvPr/>
              </p:nvGrpSpPr>
              <p:grpSpPr>
                <a:xfrm>
                  <a:off x="0" y="676806"/>
                  <a:ext cx="1130301" cy="136120"/>
                  <a:chOff x="0" y="0"/>
                  <a:chExt cx="1130300" cy="136118"/>
                </a:xfrm>
              </p:grpSpPr>
              <p:sp>
                <p:nvSpPr>
                  <p:cNvPr id="82" name="Shape 82"/>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83" name="Shape 83"/>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84" name="Shape 84"/>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85" name="Shape 85"/>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86" name="Shape 86"/>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87" name="Shape 87"/>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grpSp>
            <p:sp>
              <p:nvSpPr>
                <p:cNvPr id="89" name="Shape 89"/>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90" name="Shape 90"/>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p>
              </p:txBody>
            </p:sp>
          </p:grpSp>
          <p:sp>
            <p:nvSpPr>
              <p:cNvPr id="92" name="Shape 92"/>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pic>
          <p:nvPicPr>
            <p:cNvPr id="94" name="Snapshot 2008-09-30 11-49-33.jpg"/>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sp>
        <p:nvSpPr>
          <p:cNvPr id="96" name="Shape 96"/>
          <p:cNvSpPr/>
          <p:nvPr/>
        </p:nvSpPr>
        <p:spPr>
          <a:xfrm flipH="1">
            <a:off x="2098875" y="4400469"/>
            <a:ext cx="2040682" cy="1299420"/>
          </a:xfrm>
          <a:prstGeom prst="line">
            <a:avLst/>
          </a:prstGeom>
          <a:ln w="76200">
            <a:solidFill>
              <a:srgbClr val="FFFB00"/>
            </a:solidFill>
            <a:miter lim="400000"/>
            <a:headEnd type="triangle"/>
          </a:ln>
        </p:spPr>
        <p:txBody>
          <a:bodyPr lIns="0" tIns="0" rIns="0" bIns="0"/>
          <a:lstStyle/>
          <a:p>
            <a:pPr lvl="0"/>
          </a:p>
        </p:txBody>
      </p:sp>
      <p:pic>
        <p:nvPicPr>
          <p:cNvPr id="97" name="11949839031316979841alcatel_oxo_nicolas_cle_.svg.med.png"/>
          <p:cNvPicPr/>
          <p:nvPr/>
        </p:nvPicPr>
        <p:blipFill>
          <a:blip r:embed="rId3">
            <a:extLst/>
          </a:blip>
          <a:stretch>
            <a:fillRect/>
          </a:stretch>
        </p:blipFill>
        <p:spPr>
          <a:xfrm>
            <a:off x="11798300" y="2108200"/>
            <a:ext cx="3810000" cy="1943100"/>
          </a:xfrm>
          <a:prstGeom prst="rect">
            <a:avLst/>
          </a:prstGeom>
          <a:ln w="12700">
            <a:miter lim="400000"/>
          </a:ln>
        </p:spPr>
      </p:pic>
      <p:sp>
        <p:nvSpPr>
          <p:cNvPr id="98" name="Shape 98"/>
          <p:cNvSpPr/>
          <p:nvPr/>
        </p:nvSpPr>
        <p:spPr>
          <a:xfrm>
            <a:off x="8128000" y="3189468"/>
            <a:ext cx="3570790" cy="25883"/>
          </a:xfrm>
          <a:prstGeom prst="line">
            <a:avLst/>
          </a:prstGeom>
          <a:ln w="76200">
            <a:solidFill>
              <a:srgbClr val="FFFB00"/>
            </a:solidFill>
            <a:miter lim="400000"/>
            <a:headEnd type="triangle"/>
            <a:tailEnd type="triangle"/>
          </a:ln>
        </p:spPr>
        <p:txBody>
          <a:bodyPr lIns="0" tIns="0" rIns="0" bIns="0"/>
          <a:lstStyle/>
          <a:p>
            <a:pPr lvl="0"/>
          </a:p>
        </p:txBody>
      </p:sp>
      <p:pic>
        <p:nvPicPr>
          <p:cNvPr id="99" name="11949839031316979841alcatel_oxo_nicolas_cle_.svg.med.png"/>
          <p:cNvPicPr/>
          <p:nvPr/>
        </p:nvPicPr>
        <p:blipFill>
          <a:blip r:embed="rId3">
            <a:extLst/>
          </a:blip>
          <a:stretch>
            <a:fillRect/>
          </a:stretch>
        </p:blipFill>
        <p:spPr>
          <a:xfrm>
            <a:off x="11557000" y="4356100"/>
            <a:ext cx="3810000" cy="1943100"/>
          </a:xfrm>
          <a:prstGeom prst="rect">
            <a:avLst/>
          </a:prstGeom>
          <a:ln w="12700">
            <a:miter lim="400000"/>
          </a:ln>
        </p:spPr>
      </p:pic>
      <p:grpSp>
        <p:nvGrpSpPr>
          <p:cNvPr id="116" name="Group 116"/>
          <p:cNvGrpSpPr/>
          <p:nvPr/>
        </p:nvGrpSpPr>
        <p:grpSpPr>
          <a:xfrm>
            <a:off x="731837" y="4159125"/>
            <a:ext cx="1130301" cy="812926"/>
            <a:chOff x="0" y="0"/>
            <a:chExt cx="1130300" cy="812925"/>
          </a:xfrm>
        </p:grpSpPr>
        <p:grpSp>
          <p:nvGrpSpPr>
            <p:cNvPr id="114" name="Group 114"/>
            <p:cNvGrpSpPr/>
            <p:nvPr/>
          </p:nvGrpSpPr>
          <p:grpSpPr>
            <a:xfrm>
              <a:off x="0" y="0"/>
              <a:ext cx="1130301" cy="812926"/>
              <a:chOff x="0" y="0"/>
              <a:chExt cx="1130300" cy="812925"/>
            </a:xfrm>
          </p:grpSpPr>
          <p:grpSp>
            <p:nvGrpSpPr>
              <p:cNvPr id="112" name="Group 112"/>
              <p:cNvGrpSpPr/>
              <p:nvPr/>
            </p:nvGrpSpPr>
            <p:grpSpPr>
              <a:xfrm>
                <a:off x="0" y="0"/>
                <a:ext cx="1130301" cy="812926"/>
                <a:chOff x="0" y="0"/>
                <a:chExt cx="1130300" cy="812925"/>
              </a:xfrm>
            </p:grpSpPr>
            <p:grpSp>
              <p:nvGrpSpPr>
                <p:cNvPr id="102" name="Group 102"/>
                <p:cNvGrpSpPr/>
                <p:nvPr/>
              </p:nvGrpSpPr>
              <p:grpSpPr>
                <a:xfrm>
                  <a:off x="154551" y="0"/>
                  <a:ext cx="823505" cy="519264"/>
                  <a:chOff x="0" y="0"/>
                  <a:chExt cx="823504" cy="519263"/>
                </a:xfrm>
              </p:grpSpPr>
              <p:sp>
                <p:nvSpPr>
                  <p:cNvPr id="100" name="Shape 100"/>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101" name="Shape 101"/>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grpSp>
              <p:nvGrpSpPr>
                <p:cNvPr id="109" name="Group 109"/>
                <p:cNvGrpSpPr/>
                <p:nvPr/>
              </p:nvGrpSpPr>
              <p:grpSpPr>
                <a:xfrm>
                  <a:off x="0" y="676806"/>
                  <a:ext cx="1130301" cy="136120"/>
                  <a:chOff x="0" y="0"/>
                  <a:chExt cx="1130300" cy="136118"/>
                </a:xfrm>
              </p:grpSpPr>
              <p:sp>
                <p:nvSpPr>
                  <p:cNvPr id="103" name="Shape 103"/>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104" name="Shape 104"/>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105" name="Shape 105"/>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106" name="Shape 106"/>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107" name="Shape 107"/>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108" name="Shape 108"/>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grpSp>
            <p:sp>
              <p:nvSpPr>
                <p:cNvPr id="110" name="Shape 110"/>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111" name="Shape 111"/>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p>
              </p:txBody>
            </p:sp>
          </p:grpSp>
          <p:sp>
            <p:nvSpPr>
              <p:cNvPr id="113" name="Shape 113"/>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pic>
          <p:nvPicPr>
            <p:cNvPr id="115" name="Snapshot 2008-09-30 11-49-33.jpg"/>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grpSp>
        <p:nvGrpSpPr>
          <p:cNvPr id="133" name="Group 133"/>
          <p:cNvGrpSpPr/>
          <p:nvPr/>
        </p:nvGrpSpPr>
        <p:grpSpPr>
          <a:xfrm>
            <a:off x="731837" y="5606925"/>
            <a:ext cx="1130301" cy="812926"/>
            <a:chOff x="0" y="0"/>
            <a:chExt cx="1130300" cy="812925"/>
          </a:xfrm>
        </p:grpSpPr>
        <p:grpSp>
          <p:nvGrpSpPr>
            <p:cNvPr id="131" name="Group 131"/>
            <p:cNvGrpSpPr/>
            <p:nvPr/>
          </p:nvGrpSpPr>
          <p:grpSpPr>
            <a:xfrm>
              <a:off x="0" y="0"/>
              <a:ext cx="1130301" cy="812926"/>
              <a:chOff x="0" y="0"/>
              <a:chExt cx="1130300" cy="812925"/>
            </a:xfrm>
          </p:grpSpPr>
          <p:grpSp>
            <p:nvGrpSpPr>
              <p:cNvPr id="129" name="Group 129"/>
              <p:cNvGrpSpPr/>
              <p:nvPr/>
            </p:nvGrpSpPr>
            <p:grpSpPr>
              <a:xfrm>
                <a:off x="0" y="0"/>
                <a:ext cx="1130301" cy="812926"/>
                <a:chOff x="0" y="0"/>
                <a:chExt cx="1130300" cy="812925"/>
              </a:xfrm>
            </p:grpSpPr>
            <p:grpSp>
              <p:nvGrpSpPr>
                <p:cNvPr id="119" name="Group 119"/>
                <p:cNvGrpSpPr/>
                <p:nvPr/>
              </p:nvGrpSpPr>
              <p:grpSpPr>
                <a:xfrm>
                  <a:off x="154551" y="0"/>
                  <a:ext cx="823505" cy="519264"/>
                  <a:chOff x="0" y="0"/>
                  <a:chExt cx="823504" cy="519263"/>
                </a:xfrm>
              </p:grpSpPr>
              <p:sp>
                <p:nvSpPr>
                  <p:cNvPr id="117" name="Shape 117"/>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118" name="Shape 118"/>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grpSp>
              <p:nvGrpSpPr>
                <p:cNvPr id="126" name="Group 126"/>
                <p:cNvGrpSpPr/>
                <p:nvPr/>
              </p:nvGrpSpPr>
              <p:grpSpPr>
                <a:xfrm>
                  <a:off x="0" y="676806"/>
                  <a:ext cx="1130301" cy="136120"/>
                  <a:chOff x="0" y="0"/>
                  <a:chExt cx="1130300" cy="136118"/>
                </a:xfrm>
              </p:grpSpPr>
              <p:sp>
                <p:nvSpPr>
                  <p:cNvPr id="120" name="Shape 120"/>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121" name="Shape 121"/>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122" name="Shape 122"/>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123" name="Shape 123"/>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124" name="Shape 124"/>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125" name="Shape 125"/>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grpSp>
            <p:sp>
              <p:nvSpPr>
                <p:cNvPr id="127" name="Shape 127"/>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128" name="Shape 128"/>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p>
              </p:txBody>
            </p:sp>
          </p:grpSp>
          <p:sp>
            <p:nvSpPr>
              <p:cNvPr id="130" name="Shape 130"/>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pic>
          <p:nvPicPr>
            <p:cNvPr id="132" name="Snapshot 2008-09-30 11-49-33.jpg"/>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pic>
        <p:nvPicPr>
          <p:cNvPr id="134" name="11949839031316979841alcatel_oxo_nicolas_cle_.svg.med.png"/>
          <p:cNvPicPr/>
          <p:nvPr/>
        </p:nvPicPr>
        <p:blipFill>
          <a:blip r:embed="rId3">
            <a:extLst/>
          </a:blip>
          <a:stretch>
            <a:fillRect/>
          </a:stretch>
        </p:blipFill>
        <p:spPr>
          <a:xfrm>
            <a:off x="11557000" y="6705600"/>
            <a:ext cx="3810000" cy="1943100"/>
          </a:xfrm>
          <a:prstGeom prst="rect">
            <a:avLst/>
          </a:prstGeom>
          <a:ln w="12700">
            <a:miter lim="400000"/>
          </a:ln>
        </p:spPr>
      </p:pic>
      <p:pic>
        <p:nvPicPr>
          <p:cNvPr id="135" name="11949839031316979841alcatel_oxo_nicolas_cle_.svg.med.png"/>
          <p:cNvPicPr/>
          <p:nvPr/>
        </p:nvPicPr>
        <p:blipFill>
          <a:blip r:embed="rId3">
            <a:extLst/>
          </a:blip>
          <a:stretch>
            <a:fillRect/>
          </a:stretch>
        </p:blipFill>
        <p:spPr>
          <a:xfrm>
            <a:off x="6286500" y="6045200"/>
            <a:ext cx="3810000" cy="1943100"/>
          </a:xfrm>
          <a:prstGeom prst="rect">
            <a:avLst/>
          </a:prstGeom>
          <a:ln w="12700">
            <a:miter lim="400000"/>
          </a:ln>
        </p:spPr>
      </p:pic>
      <p:sp>
        <p:nvSpPr>
          <p:cNvPr id="136" name="Shape 136"/>
          <p:cNvSpPr/>
          <p:nvPr/>
        </p:nvSpPr>
        <p:spPr>
          <a:xfrm>
            <a:off x="13416826" y="3761611"/>
            <a:ext cx="41156" cy="699626"/>
          </a:xfrm>
          <a:prstGeom prst="line">
            <a:avLst/>
          </a:prstGeom>
          <a:ln w="76200">
            <a:solidFill>
              <a:srgbClr val="FFFB00"/>
            </a:solidFill>
            <a:miter lim="400000"/>
            <a:headEnd type="triangle"/>
            <a:tailEnd type="triangle"/>
          </a:ln>
        </p:spPr>
        <p:txBody>
          <a:bodyPr lIns="0" tIns="0" rIns="0" bIns="0"/>
          <a:lstStyle/>
          <a:p>
            <a:pPr lvl="0"/>
          </a:p>
        </p:txBody>
      </p:sp>
      <p:sp>
        <p:nvSpPr>
          <p:cNvPr id="137" name="Shape 137"/>
          <p:cNvSpPr/>
          <p:nvPr/>
        </p:nvSpPr>
        <p:spPr>
          <a:xfrm>
            <a:off x="2599890" y="5702300"/>
            <a:ext cx="130998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Dialup</a:t>
            </a:r>
          </a:p>
        </p:txBody>
      </p:sp>
      <p:sp>
        <p:nvSpPr>
          <p:cNvPr id="138" name="Shape 138"/>
          <p:cNvSpPr/>
          <p:nvPr/>
        </p:nvSpPr>
        <p:spPr>
          <a:xfrm>
            <a:off x="8990818" y="4749800"/>
            <a:ext cx="138053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Leased</a:t>
            </a:r>
          </a:p>
        </p:txBody>
      </p:sp>
      <p:grpSp>
        <p:nvGrpSpPr>
          <p:cNvPr id="141" name="Group 141"/>
          <p:cNvGrpSpPr/>
          <p:nvPr/>
        </p:nvGrpSpPr>
        <p:grpSpPr>
          <a:xfrm>
            <a:off x="10309184" y="5823351"/>
            <a:ext cx="3148316" cy="1831374"/>
            <a:chOff x="0" y="0"/>
            <a:chExt cx="3148314" cy="1831372"/>
          </a:xfrm>
        </p:grpSpPr>
        <p:sp>
          <p:nvSpPr>
            <p:cNvPr id="139" name="Shape 139"/>
            <p:cNvSpPr/>
            <p:nvPr/>
          </p:nvSpPr>
          <p:spPr>
            <a:xfrm flipH="1" flipV="1">
              <a:off x="3107159" y="0"/>
              <a:ext cx="41156" cy="802512"/>
            </a:xfrm>
            <a:prstGeom prst="line">
              <a:avLst/>
            </a:prstGeom>
            <a:noFill/>
            <a:ln w="76200" cap="flat">
              <a:solidFill>
                <a:srgbClr val="FFFB00"/>
              </a:solidFill>
              <a:prstDash val="solid"/>
              <a:miter lim="400000"/>
              <a:headEnd type="triangle" w="med" len="med"/>
              <a:tailEnd type="triangle" w="med" len="med"/>
            </a:ln>
            <a:effectLst/>
          </p:spPr>
          <p:txBody>
            <a:bodyPr wrap="square" lIns="0" tIns="0" rIns="0" bIns="0" numCol="1" anchor="t">
              <a:noAutofit/>
            </a:bodyPr>
            <a:lstStyle/>
            <a:p>
              <a:pPr lvl="0"/>
            </a:p>
          </p:txBody>
        </p:sp>
        <p:sp>
          <p:nvSpPr>
            <p:cNvPr id="140" name="Shape 140"/>
            <p:cNvSpPr/>
            <p:nvPr/>
          </p:nvSpPr>
          <p:spPr>
            <a:xfrm flipH="1" flipV="1">
              <a:off x="0" y="1790218"/>
              <a:ext cx="1172902" cy="41155"/>
            </a:xfrm>
            <a:prstGeom prst="line">
              <a:avLst/>
            </a:prstGeom>
            <a:noFill/>
            <a:ln w="76200" cap="flat">
              <a:solidFill>
                <a:srgbClr val="FFFB00"/>
              </a:solidFill>
              <a:prstDash val="solid"/>
              <a:miter lim="400000"/>
              <a:headEnd type="triangle" w="med" len="med"/>
              <a:tailEnd type="triangle" w="med" len="med"/>
            </a:ln>
            <a:effectLst/>
          </p:spPr>
          <p:txBody>
            <a:bodyPr wrap="square" lIns="0" tIns="0" rIns="0" bIns="0" numCol="1" anchor="t">
              <a:noAutofit/>
            </a:bodyPr>
            <a:lstStyle/>
            <a:p>
              <a:pPr lvl="0"/>
            </a:p>
          </p:txBody>
        </p:sp>
      </p:grpSp>
      <p:sp>
        <p:nvSpPr>
          <p:cNvPr id="142" name="Shape 142"/>
          <p:cNvSpPr/>
          <p:nvPr/>
        </p:nvSpPr>
        <p:spPr>
          <a:xfrm>
            <a:off x="340292" y="7023100"/>
            <a:ext cx="5280404"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700">
                <a:solidFill>
                  <a:srgbClr val="00F900"/>
                </a:solidFill>
                <a:latin typeface="+mn-lt"/>
                <a:ea typeface="+mn-ea"/>
                <a:cs typeface="+mn-cs"/>
                <a:sym typeface="Gill Sans"/>
              </a:rPr>
              <a:t> </a:t>
            </a:r>
            <a:r>
              <a:rPr sz="2700" u="sng">
                <a:solidFill>
                  <a:srgbClr val="00F900"/>
                </a:solidFill>
                <a:latin typeface="+mn-lt"/>
                <a:ea typeface="+mn-ea"/>
                <a:cs typeface="+mn-cs"/>
                <a:sym typeface="Gill Sans"/>
                <a:hlinkClick r:id="rId5" invalidUrl="" action="" tgtFrame="" tooltip="" history="1" highlightClick="0" endSnd="0"/>
              </a:rPr>
              <a:t>http://en.wikipedia.org/wiki/BITNET</a:t>
            </a:r>
            <a:r>
              <a:rPr sz="2700">
                <a:solidFill>
                  <a:srgbClr val="00F900"/>
                </a:solidFill>
                <a:latin typeface="+mn-lt"/>
                <a:ea typeface="+mn-ea"/>
                <a:cs typeface="+mn-cs"/>
                <a:sym typeface="Gill Sans"/>
              </a:rPr>
              <a:t> </a:t>
            </a:r>
          </a:p>
        </p:txBody>
      </p:sp>
      <p:sp>
        <p:nvSpPr>
          <p:cNvPr id="143" name="Shape 143"/>
          <p:cNvSpPr/>
          <p:nvPr/>
        </p:nvSpPr>
        <p:spPr>
          <a:xfrm>
            <a:off x="84670" y="8229600"/>
            <a:ext cx="676486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600">
                <a:solidFill>
                  <a:srgbClr val="FFFFFF"/>
                </a:solidFill>
                <a:latin typeface="+mn-lt"/>
                <a:ea typeface="+mn-ea"/>
                <a:cs typeface="+mn-cs"/>
                <a:sym typeface="Gill Sans"/>
              </a:rPr>
              <a:t>Clipart: </a:t>
            </a:r>
            <a:r>
              <a:rPr sz="2500">
                <a:solidFill>
                  <a:srgbClr val="FFFFFF"/>
                </a:solidFill>
                <a:latin typeface="+mn-lt"/>
                <a:ea typeface="+mn-ea"/>
                <a:cs typeface="+mn-cs"/>
                <a:sym typeface="Gill Sans"/>
                <a:hlinkClick r:id="rId6" invalidUrl="" action="" tgtFrame="" tooltip="" history="1" highlightClick="0" endSnd="0"/>
              </a:rPr>
              <a:t>http://www.clker.com/search/networksym/1</a:t>
            </a:r>
          </a:p>
        </p:txBody>
      </p:sp>
    </p:spTree>
  </p:cSld>
  <p:clrMapOvr>
    <a:masterClrMapping/>
  </p:clrMapOvr>
  <p:transitio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0" name="Shape 760"/>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Internet Protocol</a:t>
            </a:r>
          </a:p>
        </p:txBody>
      </p:sp>
      <p:sp>
        <p:nvSpPr>
          <p:cNvPr id="761" name="Shape 761"/>
          <p:cNvSpPr/>
          <p:nvPr>
            <p:ph type="body" idx="1"/>
          </p:nvPr>
        </p:nvSpPr>
        <p:spPr>
          <a:xfrm>
            <a:off x="1155700" y="2603500"/>
            <a:ext cx="7264400" cy="5702300"/>
          </a:xfrm>
          <a:prstGeom prst="rect">
            <a:avLst/>
          </a:prstGeom>
        </p:spPr>
        <p:txBody>
          <a:bodyPr/>
          <a:lstStyle/>
          <a:p>
            <a:pPr lvl="1">
              <a:defRPr sz="1800">
                <a:solidFill>
                  <a:srgbClr val="000000"/>
                </a:solidFill>
              </a:defRPr>
            </a:pPr>
            <a:r>
              <a:rPr sz="3600">
                <a:solidFill>
                  <a:srgbClr val="FFFFFF"/>
                </a:solidFill>
              </a:rPr>
              <a:t>So many links / hops</a:t>
            </a:r>
            <a:endParaRPr sz="3600">
              <a:solidFill>
                <a:srgbClr val="FFFFFF"/>
              </a:solidFill>
            </a:endParaRPr>
          </a:p>
          <a:p>
            <a:pPr lvl="1">
              <a:defRPr sz="1800">
                <a:solidFill>
                  <a:srgbClr val="000000"/>
                </a:solidFill>
              </a:defRPr>
            </a:pPr>
            <a:r>
              <a:rPr sz="3600">
                <a:solidFill>
                  <a:srgbClr val="FFFFFF"/>
                </a:solidFill>
              </a:rPr>
              <a:t>So many routes</a:t>
            </a:r>
            <a:endParaRPr sz="3600">
              <a:solidFill>
                <a:srgbClr val="FFFFFF"/>
              </a:solidFill>
            </a:endParaRPr>
          </a:p>
          <a:p>
            <a:pPr lvl="1">
              <a:defRPr sz="1800">
                <a:solidFill>
                  <a:srgbClr val="000000"/>
                </a:solidFill>
              </a:defRPr>
            </a:pPr>
            <a:r>
              <a:rPr sz="3600">
                <a:solidFill>
                  <a:srgbClr val="FFFFFF"/>
                </a:solidFill>
              </a:rPr>
              <a:t>Things can change dynamically and IP has to react (links up/down)</a:t>
            </a:r>
            <a:endParaRPr sz="3600">
              <a:solidFill>
                <a:srgbClr val="FFFFFF"/>
              </a:solidFill>
            </a:endParaRPr>
          </a:p>
          <a:p>
            <a:pPr lvl="1">
              <a:defRPr sz="1800">
                <a:solidFill>
                  <a:srgbClr val="000000"/>
                </a:solidFill>
              </a:defRPr>
            </a:pPr>
            <a:r>
              <a:rPr sz="3600">
                <a:solidFill>
                  <a:srgbClr val="FFFFFF"/>
                </a:solidFill>
              </a:rPr>
              <a:t>IP can drop packets</a:t>
            </a:r>
          </a:p>
        </p:txBody>
      </p:sp>
      <p:pic>
        <p:nvPicPr>
          <p:cNvPr id="762" name="Snapshot 2008-09-30 12-32-52.jpg"/>
          <p:cNvPicPr/>
          <p:nvPr/>
        </p:nvPicPr>
        <p:blipFill>
          <a:blip r:embed="rId2">
            <a:extLst/>
          </a:blip>
          <a:stretch>
            <a:fillRect/>
          </a:stretch>
        </p:blipFill>
        <p:spPr>
          <a:xfrm>
            <a:off x="9309100" y="2806700"/>
            <a:ext cx="6007100" cy="4699000"/>
          </a:xfrm>
          <a:prstGeom prst="rect">
            <a:avLst/>
          </a:prstGeom>
          <a:ln w="12700">
            <a:miter lim="400000"/>
          </a:ln>
        </p:spPr>
      </p:pic>
      <p:sp>
        <p:nvSpPr>
          <p:cNvPr id="763" name="Shape 763"/>
          <p:cNvSpPr/>
          <p:nvPr/>
        </p:nvSpPr>
        <p:spPr>
          <a:xfrm>
            <a:off x="9613900" y="4902200"/>
            <a:ext cx="5410200" cy="673100"/>
          </a:xfrm>
          <a:prstGeom prst="rect">
            <a:avLst/>
          </a:prstGeom>
          <a:ln w="25400">
            <a:solidFill>
              <a:srgbClr val="00F900"/>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764" name="Shape 764"/>
          <p:cNvSpPr/>
          <p:nvPr/>
        </p:nvSpPr>
        <p:spPr>
          <a:xfrm>
            <a:off x="9306024" y="7562850"/>
            <a:ext cx="5854701"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546100">
              <a:defRPr sz="1800"/>
            </a:pPr>
            <a:r>
              <a:rPr sz="2500">
                <a:solidFill>
                  <a:srgbClr val="FFFFFF"/>
                </a:solidFill>
                <a:latin typeface="+mn-lt"/>
                <a:ea typeface="+mn-ea"/>
                <a:cs typeface="+mn-cs"/>
                <a:sym typeface="Gill Sans"/>
              </a:rPr>
              <a:t>Source: </a:t>
            </a:r>
            <a:r>
              <a:rPr sz="2500" u="sng">
                <a:solidFill>
                  <a:srgbClr val="FFFFFF"/>
                </a:solidFill>
                <a:latin typeface="+mn-lt"/>
                <a:ea typeface="+mn-ea"/>
                <a:cs typeface="+mn-cs"/>
                <a:sym typeface="Gill Sans"/>
                <a:hlinkClick r:id="rId3" invalidUrl="" action="" tgtFrame="" tooltip="" history="1" highlightClick="0" endSnd="0"/>
              </a:rPr>
              <a:t>http://en.wikipedia.org/wiki/Internet_Protocol_Suite</a:t>
            </a:r>
            <a:r>
              <a:rPr sz="2500">
                <a:solidFill>
                  <a:srgbClr val="FFFFFF"/>
                </a:solidFill>
                <a:latin typeface="+mn-lt"/>
                <a:ea typeface="+mn-ea"/>
                <a:cs typeface="+mn-cs"/>
                <a:sym typeface="Gill Sans"/>
              </a:rPr>
              <a:t> </a:t>
            </a:r>
          </a:p>
        </p:txBody>
      </p:sp>
    </p:spTree>
  </p:cSld>
  <p:clrMapOvr>
    <a:masterClrMapping/>
  </p:clrMapOvr>
  <p:transitio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6" name="Shape 766"/>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Tramsmission Protocol (TCP)</a:t>
            </a:r>
          </a:p>
        </p:txBody>
      </p:sp>
      <p:sp>
        <p:nvSpPr>
          <p:cNvPr id="767" name="Shape 767"/>
          <p:cNvSpPr/>
          <p:nvPr>
            <p:ph type="body" idx="1"/>
          </p:nvPr>
        </p:nvSpPr>
        <p:spPr>
          <a:xfrm>
            <a:off x="1155700" y="2603500"/>
            <a:ext cx="7264400" cy="5702300"/>
          </a:xfrm>
          <a:prstGeom prst="rect">
            <a:avLst/>
          </a:prstGeom>
        </p:spPr>
        <p:txBody>
          <a:bodyPr/>
          <a:lstStyle/>
          <a:p>
            <a:pPr lvl="1">
              <a:defRPr sz="1800">
                <a:solidFill>
                  <a:srgbClr val="000000"/>
                </a:solidFill>
              </a:defRPr>
            </a:pPr>
            <a:r>
              <a:rPr sz="3600">
                <a:solidFill>
                  <a:srgbClr val="FFFFFF"/>
                </a:solidFill>
              </a:rPr>
              <a:t>Built on top of IP</a:t>
            </a:r>
            <a:endParaRPr sz="3600">
              <a:solidFill>
                <a:srgbClr val="FFFFFF"/>
              </a:solidFill>
            </a:endParaRPr>
          </a:p>
          <a:p>
            <a:pPr lvl="1">
              <a:defRPr sz="1800">
                <a:solidFill>
                  <a:srgbClr val="000000"/>
                </a:solidFill>
              </a:defRPr>
            </a:pPr>
            <a:r>
              <a:rPr sz="3600">
                <a:solidFill>
                  <a:srgbClr val="FFFFFF"/>
                </a:solidFill>
              </a:rPr>
              <a:t>Assumes IP might lose some data</a:t>
            </a:r>
            <a:endParaRPr sz="3600">
              <a:solidFill>
                <a:srgbClr val="FFFFFF"/>
              </a:solidFill>
            </a:endParaRPr>
          </a:p>
          <a:p>
            <a:pPr lvl="1">
              <a:defRPr sz="1800">
                <a:solidFill>
                  <a:srgbClr val="000000"/>
                </a:solidFill>
              </a:defRPr>
            </a:pPr>
            <a:r>
              <a:rPr sz="3600">
                <a:solidFill>
                  <a:srgbClr val="FFFFFF"/>
                </a:solidFill>
              </a:rPr>
              <a:t>In case data gets lost - </a:t>
            </a:r>
            <a:r>
              <a:rPr sz="3600">
                <a:solidFill>
                  <a:srgbClr val="FF2600"/>
                </a:solidFill>
              </a:rPr>
              <a:t>we keep a copy of the data</a:t>
            </a:r>
            <a:r>
              <a:rPr sz="3600">
                <a:solidFill>
                  <a:srgbClr val="FFFFFF"/>
                </a:solidFill>
              </a:rPr>
              <a:t> a we send until we get an acknowledgement</a:t>
            </a:r>
            <a:endParaRPr sz="3600">
              <a:solidFill>
                <a:srgbClr val="FFFFFF"/>
              </a:solidFill>
            </a:endParaRPr>
          </a:p>
          <a:p>
            <a:pPr lvl="1">
              <a:defRPr sz="1800">
                <a:solidFill>
                  <a:srgbClr val="000000"/>
                </a:solidFill>
              </a:defRPr>
            </a:pPr>
            <a:r>
              <a:rPr sz="3600">
                <a:solidFill>
                  <a:srgbClr val="FFFFFF"/>
                </a:solidFill>
              </a:rPr>
              <a:t>If it takes “too long” - just send it again</a:t>
            </a:r>
          </a:p>
        </p:txBody>
      </p:sp>
      <p:pic>
        <p:nvPicPr>
          <p:cNvPr id="768" name="Snapshot 2008-09-30 12-32-52.jpg"/>
          <p:cNvPicPr/>
          <p:nvPr/>
        </p:nvPicPr>
        <p:blipFill>
          <a:blip r:embed="rId2">
            <a:extLst/>
          </a:blip>
          <a:stretch>
            <a:fillRect/>
          </a:stretch>
        </p:blipFill>
        <p:spPr>
          <a:xfrm>
            <a:off x="9309100" y="2806700"/>
            <a:ext cx="6007100" cy="4699000"/>
          </a:xfrm>
          <a:prstGeom prst="rect">
            <a:avLst/>
          </a:prstGeom>
          <a:ln w="12700">
            <a:miter lim="400000"/>
          </a:ln>
        </p:spPr>
      </p:pic>
      <p:sp>
        <p:nvSpPr>
          <p:cNvPr id="769" name="Shape 769"/>
          <p:cNvSpPr/>
          <p:nvPr/>
        </p:nvSpPr>
        <p:spPr>
          <a:xfrm>
            <a:off x="9613900" y="4114800"/>
            <a:ext cx="5410200" cy="673100"/>
          </a:xfrm>
          <a:prstGeom prst="rect">
            <a:avLst/>
          </a:prstGeom>
          <a:ln w="25400">
            <a:solidFill>
              <a:srgbClr val="00F900"/>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770" name="Shape 770"/>
          <p:cNvSpPr/>
          <p:nvPr/>
        </p:nvSpPr>
        <p:spPr>
          <a:xfrm>
            <a:off x="9306024" y="7562850"/>
            <a:ext cx="5854701"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546100">
              <a:defRPr sz="1800"/>
            </a:pPr>
            <a:r>
              <a:rPr sz="2500">
                <a:solidFill>
                  <a:srgbClr val="FFFFFF"/>
                </a:solidFill>
                <a:latin typeface="+mn-lt"/>
                <a:ea typeface="+mn-ea"/>
                <a:cs typeface="+mn-cs"/>
                <a:sym typeface="Gill Sans"/>
              </a:rPr>
              <a:t>Source: </a:t>
            </a:r>
            <a:r>
              <a:rPr sz="2500" u="sng">
                <a:solidFill>
                  <a:srgbClr val="FFFFFF"/>
                </a:solidFill>
                <a:latin typeface="+mn-lt"/>
                <a:ea typeface="+mn-ea"/>
                <a:cs typeface="+mn-cs"/>
                <a:sym typeface="Gill Sans"/>
                <a:hlinkClick r:id="rId3" invalidUrl="" action="" tgtFrame="" tooltip="" history="1" highlightClick="0" endSnd="0"/>
              </a:rPr>
              <a:t>http://en.wikipedia.org/wiki/Internet_Protocol_Suite</a:t>
            </a:r>
            <a:r>
              <a:rPr sz="2500">
                <a:solidFill>
                  <a:srgbClr val="FFFFFF"/>
                </a:solidFill>
                <a:latin typeface="+mn-lt"/>
                <a:ea typeface="+mn-ea"/>
                <a:cs typeface="+mn-cs"/>
                <a:sym typeface="Gill Sans"/>
              </a:rPr>
              <a:t> </a:t>
            </a:r>
          </a:p>
        </p:txBody>
      </p:sp>
    </p:spTree>
  </p:cSld>
  <p:clrMapOvr>
    <a:masterClrMapping/>
  </p:clrMapOvr>
  <p:transitio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2" name="Shape 772"/>
          <p:cNvSpPr/>
          <p:nvPr/>
        </p:nvSpPr>
        <p:spPr>
          <a:xfrm>
            <a:off x="1143000" y="19304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100</a:t>
            </a:r>
          </a:p>
        </p:txBody>
      </p:sp>
      <p:sp>
        <p:nvSpPr>
          <p:cNvPr id="773" name="Shape 773"/>
          <p:cNvSpPr/>
          <p:nvPr/>
        </p:nvSpPr>
        <p:spPr>
          <a:xfrm>
            <a:off x="1143000" y="29972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200</a:t>
            </a:r>
          </a:p>
        </p:txBody>
      </p:sp>
      <p:sp>
        <p:nvSpPr>
          <p:cNvPr id="774" name="Shape 774"/>
          <p:cNvSpPr/>
          <p:nvPr/>
        </p:nvSpPr>
        <p:spPr>
          <a:xfrm>
            <a:off x="1143000" y="40640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300</a:t>
            </a:r>
          </a:p>
        </p:txBody>
      </p:sp>
      <p:sp>
        <p:nvSpPr>
          <p:cNvPr id="775" name="Shape 775"/>
          <p:cNvSpPr/>
          <p:nvPr/>
        </p:nvSpPr>
        <p:spPr>
          <a:xfrm>
            <a:off x="1143000" y="51308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400</a:t>
            </a:r>
          </a:p>
        </p:txBody>
      </p:sp>
      <p:sp>
        <p:nvSpPr>
          <p:cNvPr id="776" name="Shape 776"/>
          <p:cNvSpPr/>
          <p:nvPr/>
        </p:nvSpPr>
        <p:spPr>
          <a:xfrm>
            <a:off x="1143000" y="61976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500</a:t>
            </a:r>
          </a:p>
        </p:txBody>
      </p:sp>
      <p:sp>
        <p:nvSpPr>
          <p:cNvPr id="777" name="Shape 777"/>
          <p:cNvSpPr/>
          <p:nvPr/>
        </p:nvSpPr>
        <p:spPr>
          <a:xfrm>
            <a:off x="530733" y="7715250"/>
            <a:ext cx="37465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Break Messages into Pieces</a:t>
            </a:r>
          </a:p>
        </p:txBody>
      </p:sp>
      <p:sp>
        <p:nvSpPr>
          <p:cNvPr id="778" name="Shape 778"/>
          <p:cNvSpPr/>
          <p:nvPr/>
        </p:nvSpPr>
        <p:spPr>
          <a:xfrm>
            <a:off x="1701775" y="736600"/>
            <a:ext cx="140441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Sender</a:t>
            </a:r>
          </a:p>
        </p:txBody>
      </p:sp>
      <p:sp>
        <p:nvSpPr>
          <p:cNvPr id="779" name="Shape 779"/>
          <p:cNvSpPr/>
          <p:nvPr/>
        </p:nvSpPr>
        <p:spPr>
          <a:xfrm>
            <a:off x="12631067" y="698500"/>
            <a:ext cx="172008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Receiver</a:t>
            </a:r>
          </a:p>
        </p:txBody>
      </p:sp>
      <p:sp>
        <p:nvSpPr>
          <p:cNvPr id="780" name="Shape 780"/>
          <p:cNvSpPr/>
          <p:nvPr/>
        </p:nvSpPr>
        <p:spPr>
          <a:xfrm>
            <a:off x="673100" y="419100"/>
            <a:ext cx="3403600" cy="7188200"/>
          </a:xfrm>
          <a:prstGeom prst="rect">
            <a:avLst/>
          </a:prstGeom>
          <a:ln w="76200">
            <a:solidFill>
              <a:srgbClr val="FF40FF"/>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781" name="Shape 781"/>
          <p:cNvSpPr/>
          <p:nvPr/>
        </p:nvSpPr>
        <p:spPr>
          <a:xfrm>
            <a:off x="11798300" y="419100"/>
            <a:ext cx="3403600" cy="7188200"/>
          </a:xfrm>
          <a:prstGeom prst="rect">
            <a:avLst/>
          </a:prstGeom>
          <a:ln w="76200">
            <a:solidFill>
              <a:srgbClr val="FF40FF"/>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Tree>
  </p:cSld>
  <p:clrMapOvr>
    <a:masterClrMapping/>
  </p:clrMapOvr>
  <p:transitio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3" name="Shape 783"/>
          <p:cNvSpPr/>
          <p:nvPr/>
        </p:nvSpPr>
        <p:spPr>
          <a:xfrm>
            <a:off x="1143000" y="19304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100</a:t>
            </a:r>
          </a:p>
        </p:txBody>
      </p:sp>
      <p:sp>
        <p:nvSpPr>
          <p:cNvPr id="784" name="Shape 784"/>
          <p:cNvSpPr/>
          <p:nvPr/>
        </p:nvSpPr>
        <p:spPr>
          <a:xfrm>
            <a:off x="1143000" y="29972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200</a:t>
            </a:r>
          </a:p>
        </p:txBody>
      </p:sp>
      <p:sp>
        <p:nvSpPr>
          <p:cNvPr id="785" name="Shape 785"/>
          <p:cNvSpPr/>
          <p:nvPr/>
        </p:nvSpPr>
        <p:spPr>
          <a:xfrm>
            <a:off x="1143000" y="40640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300</a:t>
            </a:r>
          </a:p>
        </p:txBody>
      </p:sp>
      <p:sp>
        <p:nvSpPr>
          <p:cNvPr id="786" name="Shape 786"/>
          <p:cNvSpPr/>
          <p:nvPr/>
        </p:nvSpPr>
        <p:spPr>
          <a:xfrm>
            <a:off x="1143000" y="51308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400</a:t>
            </a:r>
          </a:p>
        </p:txBody>
      </p:sp>
      <p:sp>
        <p:nvSpPr>
          <p:cNvPr id="787" name="Shape 787"/>
          <p:cNvSpPr/>
          <p:nvPr/>
        </p:nvSpPr>
        <p:spPr>
          <a:xfrm>
            <a:off x="1143000" y="61976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500</a:t>
            </a:r>
          </a:p>
        </p:txBody>
      </p:sp>
      <p:sp>
        <p:nvSpPr>
          <p:cNvPr id="788" name="Shape 788"/>
          <p:cNvSpPr/>
          <p:nvPr/>
        </p:nvSpPr>
        <p:spPr>
          <a:xfrm>
            <a:off x="530733" y="7715250"/>
            <a:ext cx="37465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Break Messages into Pieces</a:t>
            </a:r>
          </a:p>
        </p:txBody>
      </p:sp>
      <p:sp>
        <p:nvSpPr>
          <p:cNvPr id="789" name="Shape 789"/>
          <p:cNvSpPr/>
          <p:nvPr/>
        </p:nvSpPr>
        <p:spPr>
          <a:xfrm>
            <a:off x="1701775" y="736600"/>
            <a:ext cx="140441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Sender</a:t>
            </a:r>
          </a:p>
        </p:txBody>
      </p:sp>
      <p:sp>
        <p:nvSpPr>
          <p:cNvPr id="790" name="Shape 790"/>
          <p:cNvSpPr/>
          <p:nvPr/>
        </p:nvSpPr>
        <p:spPr>
          <a:xfrm>
            <a:off x="12631067" y="698500"/>
            <a:ext cx="172008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Receiver</a:t>
            </a:r>
          </a:p>
        </p:txBody>
      </p:sp>
      <p:sp>
        <p:nvSpPr>
          <p:cNvPr id="791" name="Shape 791"/>
          <p:cNvSpPr/>
          <p:nvPr/>
        </p:nvSpPr>
        <p:spPr>
          <a:xfrm>
            <a:off x="673100" y="419100"/>
            <a:ext cx="3403600" cy="7188200"/>
          </a:xfrm>
          <a:prstGeom prst="rect">
            <a:avLst/>
          </a:prstGeom>
          <a:ln w="76200">
            <a:solidFill>
              <a:srgbClr val="FF40FF"/>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792" name="Shape 792"/>
          <p:cNvSpPr/>
          <p:nvPr/>
        </p:nvSpPr>
        <p:spPr>
          <a:xfrm>
            <a:off x="11798300" y="419100"/>
            <a:ext cx="3403600" cy="7188200"/>
          </a:xfrm>
          <a:prstGeom prst="rect">
            <a:avLst/>
          </a:prstGeom>
          <a:ln w="76200">
            <a:solidFill>
              <a:srgbClr val="FF40FF"/>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793" name="Shape 793"/>
          <p:cNvSpPr/>
          <p:nvPr/>
        </p:nvSpPr>
        <p:spPr>
          <a:xfrm>
            <a:off x="4419600" y="19304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100</a:t>
            </a:r>
          </a:p>
        </p:txBody>
      </p:sp>
      <p:sp>
        <p:nvSpPr>
          <p:cNvPr id="794" name="Shape 794"/>
          <p:cNvSpPr/>
          <p:nvPr/>
        </p:nvSpPr>
        <p:spPr>
          <a:xfrm>
            <a:off x="4419600" y="29972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200</a:t>
            </a:r>
          </a:p>
        </p:txBody>
      </p:sp>
      <p:sp>
        <p:nvSpPr>
          <p:cNvPr id="795" name="Shape 795"/>
          <p:cNvSpPr/>
          <p:nvPr/>
        </p:nvSpPr>
        <p:spPr>
          <a:xfrm>
            <a:off x="4419600" y="40640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300</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xit" presetSubtype="4" presetID="22" grpId="1" fill="hold">
                                  <p:stCondLst>
                                    <p:cond delay="0"/>
                                  </p:stCondLst>
                                  <p:iterate type="el" backwards="0">
                                    <p:tmAbs val="0"/>
                                  </p:iterate>
                                  <p:childTnLst>
                                    <p:animEffect filter="wipe(down)" transition="out">
                                      <p:cBhvr>
                                        <p:cTn id="6" dur="2500" fill="hold"/>
                                        <p:tgtEl>
                                          <p:spTgt spid="794"/>
                                        </p:tgtEl>
                                      </p:cBhvr>
                                    </p:animEffect>
                                    <p:set>
                                      <p:cBhvr>
                                        <p:cTn id="7" fill="hold">
                                          <p:stCondLst>
                                            <p:cond delay="2499"/>
                                          </p:stCondLst>
                                        </p:cTn>
                                        <p:tgtEl>
                                          <p:spTgt spid="79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4" grpId="1"/>
    </p:bldLst>
  </p:timing>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7" name="Shape 797"/>
          <p:cNvSpPr/>
          <p:nvPr/>
        </p:nvSpPr>
        <p:spPr>
          <a:xfrm>
            <a:off x="1143000" y="19304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100</a:t>
            </a:r>
          </a:p>
        </p:txBody>
      </p:sp>
      <p:sp>
        <p:nvSpPr>
          <p:cNvPr id="798" name="Shape 798"/>
          <p:cNvSpPr/>
          <p:nvPr/>
        </p:nvSpPr>
        <p:spPr>
          <a:xfrm>
            <a:off x="1143000" y="29972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200</a:t>
            </a:r>
          </a:p>
        </p:txBody>
      </p:sp>
      <p:sp>
        <p:nvSpPr>
          <p:cNvPr id="799" name="Shape 799"/>
          <p:cNvSpPr/>
          <p:nvPr/>
        </p:nvSpPr>
        <p:spPr>
          <a:xfrm>
            <a:off x="1143000" y="40640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300</a:t>
            </a:r>
          </a:p>
        </p:txBody>
      </p:sp>
      <p:sp>
        <p:nvSpPr>
          <p:cNvPr id="800" name="Shape 800"/>
          <p:cNvSpPr/>
          <p:nvPr/>
        </p:nvSpPr>
        <p:spPr>
          <a:xfrm>
            <a:off x="1143000" y="51308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400</a:t>
            </a:r>
          </a:p>
        </p:txBody>
      </p:sp>
      <p:sp>
        <p:nvSpPr>
          <p:cNvPr id="801" name="Shape 801"/>
          <p:cNvSpPr/>
          <p:nvPr/>
        </p:nvSpPr>
        <p:spPr>
          <a:xfrm>
            <a:off x="1143000" y="61976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500</a:t>
            </a:r>
          </a:p>
        </p:txBody>
      </p:sp>
      <p:sp>
        <p:nvSpPr>
          <p:cNvPr id="802" name="Shape 802"/>
          <p:cNvSpPr/>
          <p:nvPr/>
        </p:nvSpPr>
        <p:spPr>
          <a:xfrm>
            <a:off x="530733" y="7715250"/>
            <a:ext cx="37465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Break Messages into Pieces</a:t>
            </a:r>
          </a:p>
        </p:txBody>
      </p:sp>
      <p:sp>
        <p:nvSpPr>
          <p:cNvPr id="803" name="Shape 803"/>
          <p:cNvSpPr/>
          <p:nvPr/>
        </p:nvSpPr>
        <p:spPr>
          <a:xfrm>
            <a:off x="1701775" y="736600"/>
            <a:ext cx="140441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Sender</a:t>
            </a:r>
          </a:p>
        </p:txBody>
      </p:sp>
      <p:sp>
        <p:nvSpPr>
          <p:cNvPr id="804" name="Shape 804"/>
          <p:cNvSpPr/>
          <p:nvPr/>
        </p:nvSpPr>
        <p:spPr>
          <a:xfrm>
            <a:off x="12230100" y="18923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100</a:t>
            </a:r>
          </a:p>
        </p:txBody>
      </p:sp>
      <p:sp>
        <p:nvSpPr>
          <p:cNvPr id="805" name="Shape 805"/>
          <p:cNvSpPr/>
          <p:nvPr/>
        </p:nvSpPr>
        <p:spPr>
          <a:xfrm>
            <a:off x="12230100" y="40259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300</a:t>
            </a:r>
          </a:p>
        </p:txBody>
      </p:sp>
      <p:sp>
        <p:nvSpPr>
          <p:cNvPr id="806" name="Shape 806"/>
          <p:cNvSpPr/>
          <p:nvPr/>
        </p:nvSpPr>
        <p:spPr>
          <a:xfrm>
            <a:off x="12631067" y="698500"/>
            <a:ext cx="172008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Receiver</a:t>
            </a:r>
          </a:p>
        </p:txBody>
      </p:sp>
      <p:sp>
        <p:nvSpPr>
          <p:cNvPr id="807" name="Shape 807"/>
          <p:cNvSpPr/>
          <p:nvPr/>
        </p:nvSpPr>
        <p:spPr>
          <a:xfrm>
            <a:off x="673100" y="419100"/>
            <a:ext cx="3403600" cy="7188200"/>
          </a:xfrm>
          <a:prstGeom prst="rect">
            <a:avLst/>
          </a:prstGeom>
          <a:ln w="76200">
            <a:solidFill>
              <a:srgbClr val="FF40FF"/>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808" name="Shape 808"/>
          <p:cNvSpPr/>
          <p:nvPr/>
        </p:nvSpPr>
        <p:spPr>
          <a:xfrm>
            <a:off x="11798300" y="419100"/>
            <a:ext cx="3403600" cy="7188200"/>
          </a:xfrm>
          <a:prstGeom prst="rect">
            <a:avLst/>
          </a:prstGeom>
          <a:ln w="76200">
            <a:solidFill>
              <a:srgbClr val="FF40FF"/>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809" name="Shape 809"/>
          <p:cNvSpPr/>
          <p:nvPr/>
        </p:nvSpPr>
        <p:spPr>
          <a:xfrm>
            <a:off x="8064500" y="381000"/>
            <a:ext cx="3302000" cy="1409700"/>
          </a:xfrm>
          <a:prstGeom prst="wedgeEllipseCallout">
            <a:avLst>
              <a:gd name="adj1" fmla="val 72568"/>
              <a:gd name="adj2" fmla="val 4692"/>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p>
            <a:pPr lvl="0" algn="ctr" defTabSz="546100">
              <a:defRPr sz="1800"/>
            </a:pPr>
            <a:r>
              <a:rPr sz="2600">
                <a:effectLst>
                  <a:outerShdw sx="100000" sy="100000" kx="0" ky="0" algn="b" rotWithShape="0" blurRad="38100" dist="12700" dir="5400000">
                    <a:srgbClr val="000000">
                      <a:alpha val="50000"/>
                    </a:srgbClr>
                  </a:outerShdw>
                </a:effectLst>
                <a:latin typeface="+mn-lt"/>
                <a:ea typeface="+mn-ea"/>
                <a:cs typeface="+mn-cs"/>
                <a:sym typeface="Gill Sans"/>
              </a:rPr>
              <a:t>Got 100</a:t>
            </a:r>
            <a:endParaRPr sz="2600">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2600">
                <a:effectLst>
                  <a:outerShdw sx="100000" sy="100000" kx="0" ky="0" algn="b" rotWithShape="0" blurRad="38100" dist="12700" dir="5400000">
                    <a:srgbClr val="000000">
                      <a:alpha val="50000"/>
                    </a:srgbClr>
                  </a:outerShdw>
                </a:effectLst>
                <a:latin typeface="+mn-lt"/>
                <a:ea typeface="+mn-ea"/>
                <a:cs typeface="+mn-cs"/>
                <a:sym typeface="Gill Sans"/>
              </a:rPr>
              <a:t>Where is 200</a:t>
            </a:r>
          </a:p>
        </p:txBody>
      </p:sp>
      <p:pic>
        <p:nvPicPr>
          <p:cNvPr id="810" name="600px-Yes_check.svg.png"/>
          <p:cNvPicPr/>
          <p:nvPr/>
        </p:nvPicPr>
        <p:blipFill>
          <a:blip r:embed="rId3">
            <a:extLst/>
          </a:blip>
          <a:stretch>
            <a:fillRect/>
          </a:stretch>
        </p:blipFill>
        <p:spPr>
          <a:xfrm>
            <a:off x="3035300" y="1638300"/>
            <a:ext cx="1079500" cy="1079500"/>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8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8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9" grpId="1"/>
      <p:bldP build="whole" bldLvl="1" animBg="1" rev="0" advAuto="0" spid="810" grpId="2"/>
    </p:bldLst>
  </p:timing>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2" name="Shape 812"/>
          <p:cNvSpPr/>
          <p:nvPr/>
        </p:nvSpPr>
        <p:spPr>
          <a:xfrm>
            <a:off x="1143000" y="19304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100</a:t>
            </a:r>
          </a:p>
        </p:txBody>
      </p:sp>
      <p:sp>
        <p:nvSpPr>
          <p:cNvPr id="813" name="Shape 813"/>
          <p:cNvSpPr/>
          <p:nvPr/>
        </p:nvSpPr>
        <p:spPr>
          <a:xfrm>
            <a:off x="1143000" y="29972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200</a:t>
            </a:r>
          </a:p>
        </p:txBody>
      </p:sp>
      <p:sp>
        <p:nvSpPr>
          <p:cNvPr id="814" name="Shape 814"/>
          <p:cNvSpPr/>
          <p:nvPr/>
        </p:nvSpPr>
        <p:spPr>
          <a:xfrm>
            <a:off x="1143000" y="40640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300</a:t>
            </a:r>
          </a:p>
        </p:txBody>
      </p:sp>
      <p:sp>
        <p:nvSpPr>
          <p:cNvPr id="815" name="Shape 815"/>
          <p:cNvSpPr/>
          <p:nvPr/>
        </p:nvSpPr>
        <p:spPr>
          <a:xfrm>
            <a:off x="1143000" y="51308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400</a:t>
            </a:r>
          </a:p>
        </p:txBody>
      </p:sp>
      <p:sp>
        <p:nvSpPr>
          <p:cNvPr id="816" name="Shape 816"/>
          <p:cNvSpPr/>
          <p:nvPr/>
        </p:nvSpPr>
        <p:spPr>
          <a:xfrm>
            <a:off x="1143000" y="61976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500</a:t>
            </a:r>
          </a:p>
        </p:txBody>
      </p:sp>
      <p:sp>
        <p:nvSpPr>
          <p:cNvPr id="817" name="Shape 817"/>
          <p:cNvSpPr/>
          <p:nvPr/>
        </p:nvSpPr>
        <p:spPr>
          <a:xfrm>
            <a:off x="530733" y="7715250"/>
            <a:ext cx="37465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Break Messages into Pieces</a:t>
            </a:r>
          </a:p>
        </p:txBody>
      </p:sp>
      <p:sp>
        <p:nvSpPr>
          <p:cNvPr id="818" name="Shape 818"/>
          <p:cNvSpPr/>
          <p:nvPr/>
        </p:nvSpPr>
        <p:spPr>
          <a:xfrm>
            <a:off x="1701775" y="736600"/>
            <a:ext cx="140441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Sender</a:t>
            </a:r>
          </a:p>
        </p:txBody>
      </p:sp>
      <p:sp>
        <p:nvSpPr>
          <p:cNvPr id="819" name="Shape 819"/>
          <p:cNvSpPr/>
          <p:nvPr/>
        </p:nvSpPr>
        <p:spPr>
          <a:xfrm>
            <a:off x="12230100" y="18923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100</a:t>
            </a:r>
          </a:p>
        </p:txBody>
      </p:sp>
      <p:sp>
        <p:nvSpPr>
          <p:cNvPr id="820" name="Shape 820"/>
          <p:cNvSpPr/>
          <p:nvPr/>
        </p:nvSpPr>
        <p:spPr>
          <a:xfrm>
            <a:off x="12631067" y="698500"/>
            <a:ext cx="172008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Receiver</a:t>
            </a:r>
          </a:p>
        </p:txBody>
      </p:sp>
      <p:sp>
        <p:nvSpPr>
          <p:cNvPr id="821" name="Shape 821"/>
          <p:cNvSpPr/>
          <p:nvPr/>
        </p:nvSpPr>
        <p:spPr>
          <a:xfrm>
            <a:off x="673100" y="419100"/>
            <a:ext cx="3403600" cy="7188200"/>
          </a:xfrm>
          <a:prstGeom prst="rect">
            <a:avLst/>
          </a:prstGeom>
          <a:ln w="76200">
            <a:solidFill>
              <a:srgbClr val="FF40FF"/>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822" name="Shape 822"/>
          <p:cNvSpPr/>
          <p:nvPr/>
        </p:nvSpPr>
        <p:spPr>
          <a:xfrm>
            <a:off x="11798300" y="419100"/>
            <a:ext cx="3403600" cy="7188200"/>
          </a:xfrm>
          <a:prstGeom prst="rect">
            <a:avLst/>
          </a:prstGeom>
          <a:ln w="76200">
            <a:solidFill>
              <a:srgbClr val="FF40FF"/>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pic>
        <p:nvPicPr>
          <p:cNvPr id="823" name="600px-Yes_check.svg.png"/>
          <p:cNvPicPr/>
          <p:nvPr/>
        </p:nvPicPr>
        <p:blipFill>
          <a:blip r:embed="rId3">
            <a:extLst/>
          </a:blip>
          <a:stretch>
            <a:fillRect/>
          </a:stretch>
        </p:blipFill>
        <p:spPr>
          <a:xfrm>
            <a:off x="3035300" y="1638300"/>
            <a:ext cx="1079500" cy="1079500"/>
          </a:xfrm>
          <a:prstGeom prst="rect">
            <a:avLst/>
          </a:prstGeom>
          <a:ln w="12700">
            <a:miter lim="400000"/>
          </a:ln>
        </p:spPr>
      </p:pic>
      <p:sp>
        <p:nvSpPr>
          <p:cNvPr id="824" name="Shape 824"/>
          <p:cNvSpPr/>
          <p:nvPr/>
        </p:nvSpPr>
        <p:spPr>
          <a:xfrm>
            <a:off x="4521200" y="30226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200</a:t>
            </a:r>
          </a:p>
        </p:txBody>
      </p:sp>
      <p:sp>
        <p:nvSpPr>
          <p:cNvPr id="825" name="Shape 825"/>
          <p:cNvSpPr/>
          <p:nvPr/>
        </p:nvSpPr>
        <p:spPr>
          <a:xfrm>
            <a:off x="4521200" y="40894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300</a:t>
            </a:r>
          </a:p>
        </p:txBody>
      </p:sp>
      <p:sp>
        <p:nvSpPr>
          <p:cNvPr id="826" name="Shape 826"/>
          <p:cNvSpPr/>
          <p:nvPr/>
        </p:nvSpPr>
        <p:spPr>
          <a:xfrm>
            <a:off x="8432800" y="381000"/>
            <a:ext cx="2933700" cy="1409700"/>
          </a:xfrm>
          <a:prstGeom prst="wedgeEllipseCallout">
            <a:avLst>
              <a:gd name="adj1" fmla="val 87955"/>
              <a:gd name="adj2" fmla="val 4692"/>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Got  200</a:t>
            </a:r>
          </a:p>
        </p:txBody>
      </p:sp>
      <p:sp>
        <p:nvSpPr>
          <p:cNvPr id="827" name="Shape 827"/>
          <p:cNvSpPr/>
          <p:nvPr/>
        </p:nvSpPr>
        <p:spPr>
          <a:xfrm>
            <a:off x="4521200" y="51562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400</a:t>
            </a:r>
          </a:p>
        </p:txBody>
      </p:sp>
      <p:pic>
        <p:nvPicPr>
          <p:cNvPr id="828" name="600px-Yes_check.svg.png"/>
          <p:cNvPicPr/>
          <p:nvPr/>
        </p:nvPicPr>
        <p:blipFill>
          <a:blip r:embed="rId3">
            <a:extLst/>
          </a:blip>
          <a:stretch>
            <a:fillRect/>
          </a:stretch>
        </p:blipFill>
        <p:spPr>
          <a:xfrm>
            <a:off x="3035300" y="2705100"/>
            <a:ext cx="1079500" cy="1079500"/>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8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8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1" grpId="3" fill="hold">
                                  <p:stCondLst>
                                    <p:cond delay="0"/>
                                  </p:stCondLst>
                                  <p:iterate type="el" backwards="0">
                                    <p:tmAbs val="0"/>
                                  </p:iterate>
                                  <p:childTnLst>
                                    <p:set>
                                      <p:cBhvr>
                                        <p:cTn id="14" fill="hold"/>
                                        <p:tgtEl>
                                          <p:spTgt spid="8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28" grpId="2"/>
      <p:bldP build="whole" bldLvl="1" animBg="1" rev="0" advAuto="0" spid="827" grpId="3"/>
      <p:bldP build="whole" bldLvl="1" animBg="1" rev="0" advAuto="0" spid="826" grpId="1"/>
    </p:bldLst>
  </p:timing>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0" name="Shape 830"/>
          <p:cNvSpPr/>
          <p:nvPr/>
        </p:nvSpPr>
        <p:spPr>
          <a:xfrm>
            <a:off x="1143000" y="40640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300</a:t>
            </a:r>
          </a:p>
        </p:txBody>
      </p:sp>
      <p:sp>
        <p:nvSpPr>
          <p:cNvPr id="831" name="Shape 831"/>
          <p:cNvSpPr/>
          <p:nvPr/>
        </p:nvSpPr>
        <p:spPr>
          <a:xfrm>
            <a:off x="1143000" y="51308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400</a:t>
            </a:r>
          </a:p>
        </p:txBody>
      </p:sp>
      <p:sp>
        <p:nvSpPr>
          <p:cNvPr id="832" name="Shape 832"/>
          <p:cNvSpPr/>
          <p:nvPr/>
        </p:nvSpPr>
        <p:spPr>
          <a:xfrm>
            <a:off x="1143000" y="61976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500</a:t>
            </a:r>
          </a:p>
        </p:txBody>
      </p:sp>
      <p:sp>
        <p:nvSpPr>
          <p:cNvPr id="833" name="Shape 833"/>
          <p:cNvSpPr/>
          <p:nvPr/>
        </p:nvSpPr>
        <p:spPr>
          <a:xfrm>
            <a:off x="530733" y="7715250"/>
            <a:ext cx="37465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Break Messages into Pieces</a:t>
            </a:r>
          </a:p>
        </p:txBody>
      </p:sp>
      <p:sp>
        <p:nvSpPr>
          <p:cNvPr id="834" name="Shape 834"/>
          <p:cNvSpPr/>
          <p:nvPr/>
        </p:nvSpPr>
        <p:spPr>
          <a:xfrm>
            <a:off x="1701775" y="736600"/>
            <a:ext cx="140441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Sender</a:t>
            </a:r>
          </a:p>
        </p:txBody>
      </p:sp>
      <p:sp>
        <p:nvSpPr>
          <p:cNvPr id="835" name="Shape 835"/>
          <p:cNvSpPr/>
          <p:nvPr/>
        </p:nvSpPr>
        <p:spPr>
          <a:xfrm>
            <a:off x="12230100" y="18923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100</a:t>
            </a:r>
          </a:p>
        </p:txBody>
      </p:sp>
      <p:sp>
        <p:nvSpPr>
          <p:cNvPr id="836" name="Shape 836"/>
          <p:cNvSpPr/>
          <p:nvPr/>
        </p:nvSpPr>
        <p:spPr>
          <a:xfrm>
            <a:off x="12230100" y="29591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200</a:t>
            </a:r>
          </a:p>
        </p:txBody>
      </p:sp>
      <p:sp>
        <p:nvSpPr>
          <p:cNvPr id="837" name="Shape 837"/>
          <p:cNvSpPr/>
          <p:nvPr/>
        </p:nvSpPr>
        <p:spPr>
          <a:xfrm>
            <a:off x="12230100" y="40259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300</a:t>
            </a:r>
          </a:p>
        </p:txBody>
      </p:sp>
      <p:sp>
        <p:nvSpPr>
          <p:cNvPr id="838" name="Shape 838"/>
          <p:cNvSpPr/>
          <p:nvPr/>
        </p:nvSpPr>
        <p:spPr>
          <a:xfrm>
            <a:off x="12230100" y="50927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400</a:t>
            </a:r>
          </a:p>
        </p:txBody>
      </p:sp>
      <p:sp>
        <p:nvSpPr>
          <p:cNvPr id="839" name="Shape 839"/>
          <p:cNvSpPr/>
          <p:nvPr/>
        </p:nvSpPr>
        <p:spPr>
          <a:xfrm>
            <a:off x="12631067" y="698500"/>
            <a:ext cx="172008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Receiver</a:t>
            </a:r>
          </a:p>
        </p:txBody>
      </p:sp>
      <p:sp>
        <p:nvSpPr>
          <p:cNvPr id="840" name="Shape 840"/>
          <p:cNvSpPr/>
          <p:nvPr/>
        </p:nvSpPr>
        <p:spPr>
          <a:xfrm>
            <a:off x="673100" y="419100"/>
            <a:ext cx="3403600" cy="7188200"/>
          </a:xfrm>
          <a:prstGeom prst="rect">
            <a:avLst/>
          </a:prstGeom>
          <a:ln w="76200">
            <a:solidFill>
              <a:srgbClr val="FF40FF"/>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841" name="Shape 841"/>
          <p:cNvSpPr/>
          <p:nvPr/>
        </p:nvSpPr>
        <p:spPr>
          <a:xfrm>
            <a:off x="11798300" y="419100"/>
            <a:ext cx="3403600" cy="7188200"/>
          </a:xfrm>
          <a:prstGeom prst="rect">
            <a:avLst/>
          </a:prstGeom>
          <a:ln w="76200">
            <a:solidFill>
              <a:srgbClr val="FF40FF"/>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842" name="Shape 842"/>
          <p:cNvSpPr/>
          <p:nvPr/>
        </p:nvSpPr>
        <p:spPr>
          <a:xfrm>
            <a:off x="8432800" y="381000"/>
            <a:ext cx="2933700" cy="1409700"/>
          </a:xfrm>
          <a:prstGeom prst="wedgeEllipseCallout">
            <a:avLst>
              <a:gd name="adj1" fmla="val 87955"/>
              <a:gd name="adj2" fmla="val 4692"/>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Got  400</a:t>
            </a:r>
          </a:p>
        </p:txBody>
      </p:sp>
      <p:pic>
        <p:nvPicPr>
          <p:cNvPr id="843" name="600px-Yes_check.svg.png"/>
          <p:cNvPicPr/>
          <p:nvPr/>
        </p:nvPicPr>
        <p:blipFill>
          <a:blip r:embed="rId3">
            <a:extLst/>
          </a:blip>
          <a:stretch>
            <a:fillRect/>
          </a:stretch>
        </p:blipFill>
        <p:spPr>
          <a:xfrm>
            <a:off x="3060700" y="3771900"/>
            <a:ext cx="1079500" cy="1079500"/>
          </a:xfrm>
          <a:prstGeom prst="rect">
            <a:avLst/>
          </a:prstGeom>
          <a:ln w="12700">
            <a:miter lim="400000"/>
          </a:ln>
        </p:spPr>
      </p:pic>
      <p:pic>
        <p:nvPicPr>
          <p:cNvPr id="844" name="600px-Yes_check.svg.png"/>
          <p:cNvPicPr/>
          <p:nvPr/>
        </p:nvPicPr>
        <p:blipFill>
          <a:blip r:embed="rId3">
            <a:extLst/>
          </a:blip>
          <a:stretch>
            <a:fillRect/>
          </a:stretch>
        </p:blipFill>
        <p:spPr>
          <a:xfrm>
            <a:off x="3060700" y="4838700"/>
            <a:ext cx="1079500" cy="1079500"/>
          </a:xfrm>
          <a:prstGeom prst="rect">
            <a:avLst/>
          </a:prstGeom>
          <a:ln w="12700">
            <a:miter lim="400000"/>
          </a:ln>
        </p:spPr>
      </p:pic>
      <p:sp>
        <p:nvSpPr>
          <p:cNvPr id="845" name="Shape 845"/>
          <p:cNvSpPr/>
          <p:nvPr/>
        </p:nvSpPr>
        <p:spPr>
          <a:xfrm>
            <a:off x="4356100" y="61976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500</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8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8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1" grpId="3" fill="hold">
                                  <p:stCondLst>
                                    <p:cond delay="0"/>
                                  </p:stCondLst>
                                  <p:iterate type="el" backwards="0">
                                    <p:tmAbs val="0"/>
                                  </p:iterate>
                                  <p:childTnLst>
                                    <p:set>
                                      <p:cBhvr>
                                        <p:cTn id="14" fill="hold"/>
                                        <p:tgtEl>
                                          <p:spTgt spid="8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presetClass="entr" presetSubtype="0" presetID="1" grpId="4" fill="hold">
                                  <p:stCondLst>
                                    <p:cond delay="0"/>
                                  </p:stCondLst>
                                  <p:iterate type="el" backwards="0">
                                    <p:tmAbs val="0"/>
                                  </p:iterate>
                                  <p:childTnLst>
                                    <p:set>
                                      <p:cBhvr>
                                        <p:cTn id="18" fill="hold"/>
                                        <p:tgtEl>
                                          <p:spTgt spid="8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45" grpId="4"/>
      <p:bldP build="whole" bldLvl="1" animBg="1" rev="0" advAuto="0" spid="844" grpId="3"/>
      <p:bldP build="whole" bldLvl="1" animBg="1" rev="0" advAuto="0" spid="842" grpId="1"/>
      <p:bldP build="whole" bldLvl="1" animBg="1" rev="0" advAuto="0" spid="843" grpId="2"/>
    </p:bldLst>
  </p:timing>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7" name="Shape 847"/>
          <p:cNvSpPr/>
          <p:nvPr/>
        </p:nvSpPr>
        <p:spPr>
          <a:xfrm>
            <a:off x="1143000" y="51308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400</a:t>
            </a:r>
          </a:p>
        </p:txBody>
      </p:sp>
      <p:sp>
        <p:nvSpPr>
          <p:cNvPr id="848" name="Shape 848"/>
          <p:cNvSpPr/>
          <p:nvPr/>
        </p:nvSpPr>
        <p:spPr>
          <a:xfrm>
            <a:off x="1143000" y="61976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500</a:t>
            </a:r>
          </a:p>
        </p:txBody>
      </p:sp>
      <p:sp>
        <p:nvSpPr>
          <p:cNvPr id="849" name="Shape 849"/>
          <p:cNvSpPr/>
          <p:nvPr/>
        </p:nvSpPr>
        <p:spPr>
          <a:xfrm>
            <a:off x="530733" y="7715250"/>
            <a:ext cx="37465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Break Messages into Pieces</a:t>
            </a:r>
          </a:p>
        </p:txBody>
      </p:sp>
      <p:sp>
        <p:nvSpPr>
          <p:cNvPr id="850" name="Shape 850"/>
          <p:cNvSpPr/>
          <p:nvPr/>
        </p:nvSpPr>
        <p:spPr>
          <a:xfrm>
            <a:off x="1701775" y="736600"/>
            <a:ext cx="140441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Sender</a:t>
            </a:r>
          </a:p>
        </p:txBody>
      </p:sp>
      <p:sp>
        <p:nvSpPr>
          <p:cNvPr id="851" name="Shape 851"/>
          <p:cNvSpPr/>
          <p:nvPr/>
        </p:nvSpPr>
        <p:spPr>
          <a:xfrm>
            <a:off x="12230100" y="18923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100</a:t>
            </a:r>
          </a:p>
        </p:txBody>
      </p:sp>
      <p:sp>
        <p:nvSpPr>
          <p:cNvPr id="852" name="Shape 852"/>
          <p:cNvSpPr/>
          <p:nvPr/>
        </p:nvSpPr>
        <p:spPr>
          <a:xfrm>
            <a:off x="12230100" y="29591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200</a:t>
            </a:r>
          </a:p>
        </p:txBody>
      </p:sp>
      <p:sp>
        <p:nvSpPr>
          <p:cNvPr id="853" name="Shape 853"/>
          <p:cNvSpPr/>
          <p:nvPr/>
        </p:nvSpPr>
        <p:spPr>
          <a:xfrm>
            <a:off x="12230100" y="40259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300</a:t>
            </a:r>
          </a:p>
        </p:txBody>
      </p:sp>
      <p:sp>
        <p:nvSpPr>
          <p:cNvPr id="854" name="Shape 854"/>
          <p:cNvSpPr/>
          <p:nvPr/>
        </p:nvSpPr>
        <p:spPr>
          <a:xfrm>
            <a:off x="12230100" y="50927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400</a:t>
            </a:r>
          </a:p>
        </p:txBody>
      </p:sp>
      <p:sp>
        <p:nvSpPr>
          <p:cNvPr id="855" name="Shape 855"/>
          <p:cNvSpPr/>
          <p:nvPr/>
        </p:nvSpPr>
        <p:spPr>
          <a:xfrm>
            <a:off x="12631067" y="698500"/>
            <a:ext cx="172008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Receiver</a:t>
            </a:r>
          </a:p>
        </p:txBody>
      </p:sp>
      <p:sp>
        <p:nvSpPr>
          <p:cNvPr id="856" name="Shape 856"/>
          <p:cNvSpPr/>
          <p:nvPr/>
        </p:nvSpPr>
        <p:spPr>
          <a:xfrm>
            <a:off x="673100" y="419100"/>
            <a:ext cx="3403600" cy="7188200"/>
          </a:xfrm>
          <a:prstGeom prst="rect">
            <a:avLst/>
          </a:prstGeom>
          <a:ln w="76200">
            <a:solidFill>
              <a:srgbClr val="FF40FF"/>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857" name="Shape 857"/>
          <p:cNvSpPr/>
          <p:nvPr/>
        </p:nvSpPr>
        <p:spPr>
          <a:xfrm>
            <a:off x="11798300" y="419100"/>
            <a:ext cx="3403600" cy="7188200"/>
          </a:xfrm>
          <a:prstGeom prst="rect">
            <a:avLst/>
          </a:prstGeom>
          <a:ln w="76200">
            <a:solidFill>
              <a:srgbClr val="FF40FF"/>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858" name="Shape 858"/>
          <p:cNvSpPr/>
          <p:nvPr/>
        </p:nvSpPr>
        <p:spPr>
          <a:xfrm>
            <a:off x="8432800" y="381000"/>
            <a:ext cx="2933700" cy="1409700"/>
          </a:xfrm>
          <a:prstGeom prst="wedgeEllipseCallout">
            <a:avLst>
              <a:gd name="adj1" fmla="val 87955"/>
              <a:gd name="adj2" fmla="val 4692"/>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Got  500</a:t>
            </a:r>
          </a:p>
        </p:txBody>
      </p:sp>
      <p:pic>
        <p:nvPicPr>
          <p:cNvPr id="859" name="600px-Yes_check.svg.png"/>
          <p:cNvPicPr/>
          <p:nvPr/>
        </p:nvPicPr>
        <p:blipFill>
          <a:blip r:embed="rId3">
            <a:extLst/>
          </a:blip>
          <a:stretch>
            <a:fillRect/>
          </a:stretch>
        </p:blipFill>
        <p:spPr>
          <a:xfrm>
            <a:off x="3060700" y="4838700"/>
            <a:ext cx="1079500" cy="1079500"/>
          </a:xfrm>
          <a:prstGeom prst="rect">
            <a:avLst/>
          </a:prstGeom>
          <a:ln w="12700">
            <a:miter lim="400000"/>
          </a:ln>
        </p:spPr>
      </p:pic>
      <p:sp>
        <p:nvSpPr>
          <p:cNvPr id="860" name="Shape 860"/>
          <p:cNvSpPr/>
          <p:nvPr/>
        </p:nvSpPr>
        <p:spPr>
          <a:xfrm>
            <a:off x="12230100" y="61595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500</a:t>
            </a:r>
          </a:p>
        </p:txBody>
      </p:sp>
      <p:pic>
        <p:nvPicPr>
          <p:cNvPr id="861" name="600px-Yes_check.svg.png"/>
          <p:cNvPicPr/>
          <p:nvPr/>
        </p:nvPicPr>
        <p:blipFill>
          <a:blip r:embed="rId3">
            <a:extLst/>
          </a:blip>
          <a:stretch>
            <a:fillRect/>
          </a:stretch>
        </p:blipFill>
        <p:spPr>
          <a:xfrm>
            <a:off x="3035300" y="5905500"/>
            <a:ext cx="1079500" cy="1079500"/>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8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8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58" grpId="1"/>
      <p:bldP build="whole" bldLvl="1" animBg="1" rev="0" advAuto="0" spid="861" grpId="2"/>
    </p:bldLst>
  </p:timing>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3" name="Shape 863"/>
          <p:cNvSpPr/>
          <p:nvPr/>
        </p:nvSpPr>
        <p:spPr>
          <a:xfrm>
            <a:off x="530733" y="7715250"/>
            <a:ext cx="37465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Break Messages into Pieces</a:t>
            </a:r>
          </a:p>
        </p:txBody>
      </p:sp>
      <p:sp>
        <p:nvSpPr>
          <p:cNvPr id="864" name="Shape 864"/>
          <p:cNvSpPr/>
          <p:nvPr/>
        </p:nvSpPr>
        <p:spPr>
          <a:xfrm>
            <a:off x="1701775" y="736600"/>
            <a:ext cx="140441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Sender</a:t>
            </a:r>
          </a:p>
        </p:txBody>
      </p:sp>
      <p:sp>
        <p:nvSpPr>
          <p:cNvPr id="865" name="Shape 865"/>
          <p:cNvSpPr/>
          <p:nvPr/>
        </p:nvSpPr>
        <p:spPr>
          <a:xfrm>
            <a:off x="12230100" y="18923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100</a:t>
            </a:r>
          </a:p>
        </p:txBody>
      </p:sp>
      <p:sp>
        <p:nvSpPr>
          <p:cNvPr id="866" name="Shape 866"/>
          <p:cNvSpPr/>
          <p:nvPr/>
        </p:nvSpPr>
        <p:spPr>
          <a:xfrm>
            <a:off x="12230100" y="29591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200</a:t>
            </a:r>
          </a:p>
        </p:txBody>
      </p:sp>
      <p:sp>
        <p:nvSpPr>
          <p:cNvPr id="867" name="Shape 867"/>
          <p:cNvSpPr/>
          <p:nvPr/>
        </p:nvSpPr>
        <p:spPr>
          <a:xfrm>
            <a:off x="12230100" y="40259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300</a:t>
            </a:r>
          </a:p>
        </p:txBody>
      </p:sp>
      <p:sp>
        <p:nvSpPr>
          <p:cNvPr id="868" name="Shape 868"/>
          <p:cNvSpPr/>
          <p:nvPr/>
        </p:nvSpPr>
        <p:spPr>
          <a:xfrm>
            <a:off x="12230100" y="50927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400</a:t>
            </a:r>
          </a:p>
        </p:txBody>
      </p:sp>
      <p:sp>
        <p:nvSpPr>
          <p:cNvPr id="869" name="Shape 869"/>
          <p:cNvSpPr/>
          <p:nvPr/>
        </p:nvSpPr>
        <p:spPr>
          <a:xfrm>
            <a:off x="12631067" y="698500"/>
            <a:ext cx="172008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Receiver</a:t>
            </a:r>
          </a:p>
        </p:txBody>
      </p:sp>
      <p:sp>
        <p:nvSpPr>
          <p:cNvPr id="870" name="Shape 870"/>
          <p:cNvSpPr/>
          <p:nvPr/>
        </p:nvSpPr>
        <p:spPr>
          <a:xfrm>
            <a:off x="673100" y="419100"/>
            <a:ext cx="3403600" cy="7188200"/>
          </a:xfrm>
          <a:prstGeom prst="rect">
            <a:avLst/>
          </a:prstGeom>
          <a:ln w="76200">
            <a:solidFill>
              <a:srgbClr val="FF40FF"/>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871" name="Shape 871"/>
          <p:cNvSpPr/>
          <p:nvPr/>
        </p:nvSpPr>
        <p:spPr>
          <a:xfrm>
            <a:off x="11798300" y="419100"/>
            <a:ext cx="3403600" cy="7188200"/>
          </a:xfrm>
          <a:prstGeom prst="rect">
            <a:avLst/>
          </a:prstGeom>
          <a:ln w="76200">
            <a:solidFill>
              <a:srgbClr val="FF40FF"/>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872" name="Shape 872"/>
          <p:cNvSpPr/>
          <p:nvPr/>
        </p:nvSpPr>
        <p:spPr>
          <a:xfrm>
            <a:off x="12230100" y="61595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effectLst/>
              </a:defRPr>
            </a:pPr>
            <a:r>
              <a:rPr sz="2600">
                <a:effectLst>
                  <a:outerShdw sx="100000" sy="100000" kx="0" ky="0" algn="b" rotWithShape="0" blurRad="38100" dist="12700" dir="5400000">
                    <a:srgbClr val="000000">
                      <a:alpha val="50000"/>
                    </a:srgbClr>
                  </a:outerShdw>
                </a:effectLst>
              </a:rPr>
              <a:t>500</a:t>
            </a:r>
          </a:p>
        </p:txBody>
      </p:sp>
    </p:spTree>
  </p:cSld>
  <p:clrMapOvr>
    <a:masterClrMapping/>
  </p:clrMapOvr>
  <p:transitio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894" name="Group 894"/>
          <p:cNvGrpSpPr/>
          <p:nvPr/>
        </p:nvGrpSpPr>
        <p:grpSpPr>
          <a:xfrm>
            <a:off x="647700" y="749300"/>
            <a:ext cx="9646320" cy="5803901"/>
            <a:chOff x="0" y="0"/>
            <a:chExt cx="9646319" cy="5803900"/>
          </a:xfrm>
        </p:grpSpPr>
        <p:pic>
          <p:nvPicPr>
            <p:cNvPr id="874" name="1194983899606690431network_could_nicolas_cl_.svg.med.png"/>
            <p:cNvPicPr/>
            <p:nvPr/>
          </p:nvPicPr>
          <p:blipFill>
            <a:blip r:embed="rId2">
              <a:extLst/>
            </a:blip>
            <a:stretch>
              <a:fillRect/>
            </a:stretch>
          </p:blipFill>
          <p:spPr>
            <a:xfrm>
              <a:off x="1243417" y="1001707"/>
              <a:ext cx="6346512" cy="4802194"/>
            </a:xfrm>
            <a:prstGeom prst="rect">
              <a:avLst/>
            </a:prstGeom>
            <a:ln w="12700" cap="flat">
              <a:noFill/>
              <a:miter lim="400000"/>
            </a:ln>
            <a:effectLst/>
          </p:spPr>
        </p:pic>
        <p:pic>
          <p:nvPicPr>
            <p:cNvPr id="875" name="11949839031316979841alcatel_oxo_nicolas_cle_.svg.med.png"/>
            <p:cNvPicPr/>
            <p:nvPr/>
          </p:nvPicPr>
          <p:blipFill>
            <a:blip r:embed="rId3">
              <a:extLst/>
            </a:blip>
            <a:stretch>
              <a:fillRect/>
            </a:stretch>
          </p:blipFill>
          <p:spPr>
            <a:xfrm>
              <a:off x="7771427" y="1537411"/>
              <a:ext cx="1874893" cy="956196"/>
            </a:xfrm>
            <a:prstGeom prst="rect">
              <a:avLst/>
            </a:prstGeom>
            <a:ln w="12700" cap="flat">
              <a:noFill/>
              <a:miter lim="400000"/>
            </a:ln>
            <a:effectLst/>
          </p:spPr>
        </p:pic>
        <p:grpSp>
          <p:nvGrpSpPr>
            <p:cNvPr id="888" name="Group 888"/>
            <p:cNvGrpSpPr/>
            <p:nvPr/>
          </p:nvGrpSpPr>
          <p:grpSpPr>
            <a:xfrm>
              <a:off x="1499913" y="2577976"/>
              <a:ext cx="5840289" cy="1653501"/>
              <a:chOff x="0" y="0"/>
              <a:chExt cx="5840288" cy="1653500"/>
            </a:xfrm>
          </p:grpSpPr>
          <p:sp>
            <p:nvSpPr>
              <p:cNvPr id="876" name="Shape 876"/>
              <p:cNvSpPr/>
              <p:nvPr/>
            </p:nvSpPr>
            <p:spPr>
              <a:xfrm flipH="1">
                <a:off x="2535120" y="232911"/>
                <a:ext cx="681219" cy="371575"/>
              </a:xfrm>
              <a:prstGeom prst="line">
                <a:avLst/>
              </a:prstGeom>
              <a:noFill/>
              <a:ln w="76200" cap="flat">
                <a:solidFill>
                  <a:srgbClr val="FFFB00"/>
                </a:solidFill>
                <a:prstDash val="solid"/>
                <a:miter lim="400000"/>
                <a:headEnd type="triangle" w="med" len="med"/>
                <a:tailEnd type="triangle" w="med" len="med"/>
              </a:ln>
              <a:effectLst/>
            </p:spPr>
            <p:txBody>
              <a:bodyPr wrap="square" lIns="0" tIns="0" rIns="0" bIns="0" numCol="1" anchor="t">
                <a:noAutofit/>
              </a:bodyPr>
              <a:lstStyle/>
              <a:p>
                <a:pPr lvl="0"/>
              </a:p>
            </p:txBody>
          </p:sp>
          <p:pic>
            <p:nvPicPr>
              <p:cNvPr id="877" name="1194983908254897104switch_hp_nicolas_c_.svg.med.png"/>
              <p:cNvPicPr/>
              <p:nvPr/>
            </p:nvPicPr>
            <p:blipFill>
              <a:blip r:embed="rId4">
                <a:extLst/>
              </a:blip>
              <a:stretch>
                <a:fillRect/>
              </a:stretch>
            </p:blipFill>
            <p:spPr>
              <a:xfrm>
                <a:off x="0" y="932611"/>
                <a:ext cx="1139011" cy="224007"/>
              </a:xfrm>
              <a:prstGeom prst="rect">
                <a:avLst/>
              </a:prstGeom>
              <a:ln w="12700" cap="flat">
                <a:noFill/>
                <a:miter lim="400000"/>
              </a:ln>
              <a:effectLst/>
            </p:spPr>
          </p:pic>
          <p:pic>
            <p:nvPicPr>
              <p:cNvPr id="878" name="1194983908254897104switch_hp_nicolas_c_.svg.med.png"/>
              <p:cNvPicPr/>
              <p:nvPr/>
            </p:nvPicPr>
            <p:blipFill>
              <a:blip r:embed="rId4">
                <a:extLst/>
              </a:blip>
              <a:stretch>
                <a:fillRect/>
              </a:stretch>
            </p:blipFill>
            <p:spPr>
              <a:xfrm>
                <a:off x="1704690" y="611548"/>
                <a:ext cx="1139012" cy="224007"/>
              </a:xfrm>
              <a:prstGeom prst="rect">
                <a:avLst/>
              </a:prstGeom>
              <a:ln w="12700" cap="flat">
                <a:noFill/>
                <a:miter lim="400000"/>
              </a:ln>
              <a:effectLst/>
            </p:spPr>
          </p:pic>
          <p:pic>
            <p:nvPicPr>
              <p:cNvPr id="879" name="1194983908254897104switch_hp_nicolas_c_.svg.med.png"/>
              <p:cNvPicPr/>
              <p:nvPr/>
            </p:nvPicPr>
            <p:blipFill>
              <a:blip r:embed="rId4">
                <a:extLst/>
              </a:blip>
              <a:stretch>
                <a:fillRect/>
              </a:stretch>
            </p:blipFill>
            <p:spPr>
              <a:xfrm>
                <a:off x="2308594" y="1429494"/>
                <a:ext cx="1139012" cy="224007"/>
              </a:xfrm>
              <a:prstGeom prst="rect">
                <a:avLst/>
              </a:prstGeom>
              <a:ln w="12700" cap="flat">
                <a:noFill/>
                <a:miter lim="400000"/>
              </a:ln>
              <a:effectLst/>
            </p:spPr>
          </p:pic>
          <p:pic>
            <p:nvPicPr>
              <p:cNvPr id="880" name="1194983908254897104switch_hp_nicolas_c_.svg.med.png"/>
              <p:cNvPicPr/>
              <p:nvPr/>
            </p:nvPicPr>
            <p:blipFill>
              <a:blip r:embed="rId4">
                <a:extLst/>
              </a:blip>
              <a:stretch>
                <a:fillRect/>
              </a:stretch>
            </p:blipFill>
            <p:spPr>
              <a:xfrm>
                <a:off x="3233562" y="0"/>
                <a:ext cx="1139011" cy="224006"/>
              </a:xfrm>
              <a:prstGeom prst="rect">
                <a:avLst/>
              </a:prstGeom>
              <a:ln w="12700" cap="flat">
                <a:noFill/>
                <a:miter lim="400000"/>
              </a:ln>
              <a:effectLst/>
            </p:spPr>
          </p:pic>
          <p:sp>
            <p:nvSpPr>
              <p:cNvPr id="881" name="Shape 881"/>
              <p:cNvSpPr/>
              <p:nvPr/>
            </p:nvSpPr>
            <p:spPr>
              <a:xfrm flipH="1">
                <a:off x="3129637" y="257682"/>
                <a:ext cx="532590" cy="1127108"/>
              </a:xfrm>
              <a:prstGeom prst="line">
                <a:avLst/>
              </a:prstGeom>
              <a:noFill/>
              <a:ln w="76200" cap="flat">
                <a:solidFill>
                  <a:srgbClr val="FFFB00"/>
                </a:solidFill>
                <a:prstDash val="solid"/>
                <a:miter lim="400000"/>
                <a:headEnd type="triangle" w="med" len="med"/>
                <a:tailEnd type="triangle" w="med" len="med"/>
              </a:ln>
              <a:effectLst/>
            </p:spPr>
            <p:txBody>
              <a:bodyPr wrap="square" lIns="0" tIns="0" rIns="0" bIns="0" numCol="1" anchor="t">
                <a:noAutofit/>
              </a:bodyPr>
              <a:lstStyle/>
              <a:p>
                <a:pPr lvl="0"/>
              </a:p>
            </p:txBody>
          </p:sp>
          <p:sp>
            <p:nvSpPr>
              <p:cNvPr id="882" name="Shape 882"/>
              <p:cNvSpPr/>
              <p:nvPr/>
            </p:nvSpPr>
            <p:spPr>
              <a:xfrm flipH="1" flipV="1">
                <a:off x="1073595" y="1124688"/>
                <a:ext cx="1350053" cy="359189"/>
              </a:xfrm>
              <a:prstGeom prst="line">
                <a:avLst/>
              </a:prstGeom>
              <a:noFill/>
              <a:ln w="76200" cap="flat">
                <a:solidFill>
                  <a:srgbClr val="FFFB00"/>
                </a:solidFill>
                <a:prstDash val="solid"/>
                <a:miter lim="400000"/>
                <a:headEnd type="triangle" w="med" len="med"/>
                <a:tailEnd type="triangle" w="med" len="med"/>
              </a:ln>
              <a:effectLst/>
            </p:spPr>
            <p:txBody>
              <a:bodyPr wrap="square" lIns="0" tIns="0" rIns="0" bIns="0" numCol="1" anchor="t">
                <a:noAutofit/>
              </a:bodyPr>
              <a:lstStyle/>
              <a:p>
                <a:pPr lvl="0"/>
              </a:p>
            </p:txBody>
          </p:sp>
          <p:sp>
            <p:nvSpPr>
              <p:cNvPr id="883" name="Shape 883"/>
              <p:cNvSpPr/>
              <p:nvPr/>
            </p:nvSpPr>
            <p:spPr>
              <a:xfrm flipH="1">
                <a:off x="1110753" y="765500"/>
                <a:ext cx="582133" cy="222945"/>
              </a:xfrm>
              <a:prstGeom prst="line">
                <a:avLst/>
              </a:prstGeom>
              <a:noFill/>
              <a:ln w="76200" cap="flat">
                <a:solidFill>
                  <a:srgbClr val="FFFB00"/>
                </a:solidFill>
                <a:prstDash val="solid"/>
                <a:miter lim="400000"/>
                <a:headEnd type="triangle" w="med" len="med"/>
                <a:tailEnd type="triangle" w="med" len="med"/>
              </a:ln>
              <a:effectLst/>
            </p:spPr>
            <p:txBody>
              <a:bodyPr wrap="square" lIns="0" tIns="0" rIns="0" bIns="0" numCol="1" anchor="t">
                <a:noAutofit/>
              </a:bodyPr>
              <a:lstStyle/>
              <a:p>
                <a:pPr lvl="0"/>
              </a:p>
            </p:txBody>
          </p:sp>
          <p:pic>
            <p:nvPicPr>
              <p:cNvPr id="884" name="1194983908254897104switch_hp_nicolas_c_.svg.med.png"/>
              <p:cNvPicPr/>
              <p:nvPr/>
            </p:nvPicPr>
            <p:blipFill>
              <a:blip r:embed="rId4">
                <a:extLst/>
              </a:blip>
              <a:stretch>
                <a:fillRect/>
              </a:stretch>
            </p:blipFill>
            <p:spPr>
              <a:xfrm>
                <a:off x="4701277" y="764435"/>
                <a:ext cx="1139012" cy="224007"/>
              </a:xfrm>
              <a:prstGeom prst="rect">
                <a:avLst/>
              </a:prstGeom>
              <a:ln w="12700" cap="flat">
                <a:noFill/>
                <a:miter lim="400000"/>
              </a:ln>
              <a:effectLst/>
            </p:spPr>
          </p:pic>
          <p:sp>
            <p:nvSpPr>
              <p:cNvPr id="885" name="Shape 885"/>
              <p:cNvSpPr/>
              <p:nvPr/>
            </p:nvSpPr>
            <p:spPr>
              <a:xfrm flipH="1">
                <a:off x="3501211" y="988444"/>
                <a:ext cx="1189038" cy="495433"/>
              </a:xfrm>
              <a:prstGeom prst="line">
                <a:avLst/>
              </a:prstGeom>
              <a:noFill/>
              <a:ln w="76200" cap="flat">
                <a:solidFill>
                  <a:srgbClr val="FFFB00"/>
                </a:solidFill>
                <a:prstDash val="solid"/>
                <a:miter lim="400000"/>
                <a:headEnd type="triangle" w="med" len="med"/>
                <a:tailEnd type="triangle" w="med" len="med"/>
              </a:ln>
              <a:effectLst/>
            </p:spPr>
            <p:txBody>
              <a:bodyPr wrap="square" lIns="0" tIns="0" rIns="0" bIns="0" numCol="1" anchor="t">
                <a:noAutofit/>
              </a:bodyPr>
              <a:lstStyle/>
              <a:p>
                <a:pPr lvl="0"/>
              </a:p>
            </p:txBody>
          </p:sp>
          <p:sp>
            <p:nvSpPr>
              <p:cNvPr id="886" name="Shape 886"/>
              <p:cNvSpPr/>
              <p:nvPr/>
            </p:nvSpPr>
            <p:spPr>
              <a:xfrm flipH="1" flipV="1">
                <a:off x="2795220" y="715957"/>
                <a:ext cx="1956956" cy="161016"/>
              </a:xfrm>
              <a:prstGeom prst="line">
                <a:avLst/>
              </a:prstGeom>
              <a:noFill/>
              <a:ln w="76200" cap="flat">
                <a:solidFill>
                  <a:srgbClr val="FFFB00"/>
                </a:solidFill>
                <a:prstDash val="solid"/>
                <a:miter lim="400000"/>
                <a:headEnd type="triangle" w="med" len="med"/>
                <a:tailEnd type="triangle" w="med" len="med"/>
              </a:ln>
              <a:effectLst/>
            </p:spPr>
            <p:txBody>
              <a:bodyPr wrap="square" lIns="0" tIns="0" rIns="0" bIns="0" numCol="1" anchor="t">
                <a:noAutofit/>
              </a:bodyPr>
              <a:lstStyle/>
              <a:p>
                <a:pPr lvl="0"/>
              </a:p>
            </p:txBody>
          </p:sp>
          <p:sp>
            <p:nvSpPr>
              <p:cNvPr id="887" name="Shape 887"/>
              <p:cNvSpPr/>
              <p:nvPr/>
            </p:nvSpPr>
            <p:spPr>
              <a:xfrm flipH="1" flipV="1">
                <a:off x="4318672" y="170982"/>
                <a:ext cx="557363" cy="557362"/>
              </a:xfrm>
              <a:prstGeom prst="line">
                <a:avLst/>
              </a:prstGeom>
              <a:noFill/>
              <a:ln w="76200" cap="flat">
                <a:solidFill>
                  <a:srgbClr val="FFFB00"/>
                </a:solidFill>
                <a:prstDash val="solid"/>
                <a:miter lim="400000"/>
                <a:headEnd type="triangle" w="med" len="med"/>
                <a:tailEnd type="triangle" w="med" len="med"/>
              </a:ln>
              <a:effectLst/>
            </p:spPr>
            <p:txBody>
              <a:bodyPr wrap="square" lIns="0" tIns="0" rIns="0" bIns="0" numCol="1" anchor="t">
                <a:noAutofit/>
              </a:bodyPr>
              <a:lstStyle/>
              <a:p>
                <a:pPr lvl="0"/>
              </a:p>
            </p:txBody>
          </p:sp>
        </p:grpSp>
        <p:pic>
          <p:nvPicPr>
            <p:cNvPr id="889" name="11949839031316979841alcatel_oxo_nicolas_cle_.svg.med.png"/>
            <p:cNvPicPr/>
            <p:nvPr/>
          </p:nvPicPr>
          <p:blipFill>
            <a:blip r:embed="rId3">
              <a:extLst/>
            </a:blip>
            <a:stretch>
              <a:fillRect/>
            </a:stretch>
          </p:blipFill>
          <p:spPr>
            <a:xfrm>
              <a:off x="6918351" y="140616"/>
              <a:ext cx="1874894" cy="956197"/>
            </a:xfrm>
            <a:prstGeom prst="rect">
              <a:avLst/>
            </a:prstGeom>
            <a:ln w="12700" cap="flat">
              <a:noFill/>
              <a:miter lim="400000"/>
            </a:ln>
            <a:effectLst/>
          </p:spPr>
        </p:pic>
        <p:pic>
          <p:nvPicPr>
            <p:cNvPr id="890" name="11949839031316979841alcatel_oxo_nicolas_cle_.svg.med.png"/>
            <p:cNvPicPr/>
            <p:nvPr/>
          </p:nvPicPr>
          <p:blipFill>
            <a:blip r:embed="rId3">
              <a:extLst/>
            </a:blip>
            <a:stretch>
              <a:fillRect/>
            </a:stretch>
          </p:blipFill>
          <p:spPr>
            <a:xfrm>
              <a:off x="4443493" y="0"/>
              <a:ext cx="1874894" cy="956196"/>
            </a:xfrm>
            <a:prstGeom prst="rect">
              <a:avLst/>
            </a:prstGeom>
            <a:ln w="12700" cap="flat">
              <a:noFill/>
              <a:miter lim="400000"/>
            </a:ln>
            <a:effectLst/>
          </p:spPr>
        </p:pic>
        <p:pic>
          <p:nvPicPr>
            <p:cNvPr id="891" name="11949839031316979841alcatel_oxo_nicolas_cle_.svg.med.png"/>
            <p:cNvPicPr/>
            <p:nvPr/>
          </p:nvPicPr>
          <p:blipFill>
            <a:blip r:embed="rId3">
              <a:extLst/>
            </a:blip>
            <a:stretch>
              <a:fillRect/>
            </a:stretch>
          </p:blipFill>
          <p:spPr>
            <a:xfrm>
              <a:off x="1612406" y="309357"/>
              <a:ext cx="1874894" cy="956196"/>
            </a:xfrm>
            <a:prstGeom prst="rect">
              <a:avLst/>
            </a:prstGeom>
            <a:ln w="12700" cap="flat">
              <a:noFill/>
              <a:miter lim="400000"/>
            </a:ln>
            <a:effectLst/>
          </p:spPr>
        </p:pic>
        <p:pic>
          <p:nvPicPr>
            <p:cNvPr id="892" name="11949839031316979841alcatel_oxo_nicolas_cle_.svg.med.png"/>
            <p:cNvPicPr/>
            <p:nvPr/>
          </p:nvPicPr>
          <p:blipFill>
            <a:blip r:embed="rId3">
              <a:extLst/>
            </a:blip>
            <a:stretch>
              <a:fillRect/>
            </a:stretch>
          </p:blipFill>
          <p:spPr>
            <a:xfrm>
              <a:off x="0" y="4649731"/>
              <a:ext cx="1874893" cy="956196"/>
            </a:xfrm>
            <a:prstGeom prst="rect">
              <a:avLst/>
            </a:prstGeom>
            <a:ln w="12700" cap="flat">
              <a:noFill/>
              <a:miter lim="400000"/>
            </a:ln>
            <a:effectLst/>
          </p:spPr>
        </p:pic>
        <p:pic>
          <p:nvPicPr>
            <p:cNvPr id="893" name="11949839031316979841alcatel_oxo_nicolas_cle_.svg.med.png"/>
            <p:cNvPicPr/>
            <p:nvPr/>
          </p:nvPicPr>
          <p:blipFill>
            <a:blip r:embed="rId3">
              <a:extLst/>
            </a:blip>
            <a:stretch>
              <a:fillRect/>
            </a:stretch>
          </p:blipFill>
          <p:spPr>
            <a:xfrm>
              <a:off x="0" y="1537411"/>
              <a:ext cx="1874893" cy="956196"/>
            </a:xfrm>
            <a:prstGeom prst="rect">
              <a:avLst/>
            </a:prstGeom>
            <a:ln w="12700" cap="flat">
              <a:noFill/>
              <a:miter lim="400000"/>
            </a:ln>
            <a:effectLst/>
          </p:spPr>
        </p:pic>
      </p:grpSp>
      <p:sp>
        <p:nvSpPr>
          <p:cNvPr id="895" name="Shape 895"/>
          <p:cNvSpPr/>
          <p:nvPr/>
        </p:nvSpPr>
        <p:spPr>
          <a:xfrm>
            <a:off x="8722233" y="3924300"/>
            <a:ext cx="6692901" cy="4787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b="1" sz="3600">
                <a:solidFill>
                  <a:srgbClr val="FFFFFF"/>
                </a:solidFill>
                <a:latin typeface="+mn-lt"/>
                <a:ea typeface="+mn-ea"/>
                <a:cs typeface="+mn-cs"/>
                <a:sym typeface="Gill Sans"/>
              </a:rPr>
              <a:t>Billions of computers connected to the internet; 100 thousands of routers. Hundreds of billions bytes of data enroute at any moment.</a:t>
            </a:r>
            <a:endParaRPr b="1" sz="3600">
              <a:solidFill>
                <a:srgbClr val="FFFFFF"/>
              </a:solidFill>
              <a:latin typeface="+mn-lt"/>
              <a:ea typeface="+mn-ea"/>
              <a:cs typeface="+mn-cs"/>
              <a:sym typeface="Gill Sans"/>
            </a:endParaRPr>
          </a:p>
          <a:p>
            <a:pPr lvl="0" algn="ctr">
              <a:defRPr sz="1800"/>
            </a:pPr>
            <a:endParaRPr b="1" sz="3600">
              <a:solidFill>
                <a:srgbClr val="FFFFFF"/>
              </a:solidFill>
              <a:latin typeface="+mn-lt"/>
              <a:ea typeface="+mn-ea"/>
              <a:cs typeface="+mn-cs"/>
              <a:sym typeface="Gill Sans"/>
            </a:endParaRPr>
          </a:p>
          <a:p>
            <a:pPr lvl="0" algn="ctr">
              <a:defRPr sz="1800"/>
            </a:pPr>
            <a:r>
              <a:rPr b="1" sz="3600">
                <a:solidFill>
                  <a:srgbClr val="FFFB00"/>
                </a:solidFill>
                <a:latin typeface="+mn-lt"/>
                <a:ea typeface="+mn-ea"/>
                <a:cs typeface="+mn-cs"/>
                <a:sym typeface="Gill Sans"/>
              </a:rPr>
              <a:t>Storage  of enroute data done at the edges only!</a:t>
            </a:r>
          </a:p>
        </p:txBody>
      </p:sp>
      <p:sp>
        <p:nvSpPr>
          <p:cNvPr id="896" name="Shape 896"/>
          <p:cNvSpPr/>
          <p:nvPr/>
        </p:nvSpPr>
        <p:spPr>
          <a:xfrm>
            <a:off x="162433" y="8547100"/>
            <a:ext cx="71882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2500">
                <a:solidFill>
                  <a:srgbClr val="FFFFFF"/>
                </a:solidFill>
                <a:latin typeface="+mn-lt"/>
                <a:ea typeface="+mn-ea"/>
                <a:cs typeface="+mn-cs"/>
                <a:sym typeface="Gill Sans"/>
              </a:defRPr>
            </a:lvl1pPr>
          </a:lstStyle>
          <a:p>
            <a:pPr lvl="0">
              <a:defRPr sz="1800">
                <a:solidFill>
                  <a:srgbClr val="000000"/>
                </a:solidFill>
              </a:defRPr>
            </a:pPr>
            <a:r>
              <a:rPr sz="2500">
                <a:solidFill>
                  <a:srgbClr val="FFFFFF"/>
                </a:solidFill>
              </a:rPr>
              <a:t>Clipart: http://www.clker.com/search/networksym/1</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title"/>
          </p:nvPr>
        </p:nvSpPr>
        <p:spPr>
          <a:xfrm>
            <a:off x="1155700" y="241300"/>
            <a:ext cx="8305800" cy="2298700"/>
          </a:xfrm>
          <a:prstGeom prst="rect">
            <a:avLst/>
          </a:prstGeom>
        </p:spPr>
        <p:txBody>
          <a:bodyPr/>
          <a:lstStyle/>
          <a:p>
            <a:pPr lvl="0">
              <a:defRPr sz="1800">
                <a:solidFill>
                  <a:srgbClr val="000000"/>
                </a:solidFill>
              </a:defRPr>
            </a:pPr>
            <a:r>
              <a:rPr sz="7600">
                <a:solidFill>
                  <a:srgbClr val="00F900"/>
                </a:solidFill>
              </a:rPr>
              <a:t>Research Networks</a:t>
            </a:r>
            <a:endParaRPr sz="7600">
              <a:solidFill>
                <a:srgbClr val="00F900"/>
              </a:solidFill>
            </a:endParaRPr>
          </a:p>
          <a:p>
            <a:pPr lvl="0">
              <a:defRPr sz="1800">
                <a:solidFill>
                  <a:srgbClr val="000000"/>
                </a:solidFill>
              </a:defRPr>
            </a:pPr>
            <a:r>
              <a:rPr sz="7600">
                <a:solidFill>
                  <a:srgbClr val="00F900"/>
                </a:solidFill>
              </a:rPr>
              <a:t>1960-1980’s</a:t>
            </a:r>
          </a:p>
        </p:txBody>
      </p:sp>
      <p:sp>
        <p:nvSpPr>
          <p:cNvPr id="148" name="Shape 148"/>
          <p:cNvSpPr/>
          <p:nvPr>
            <p:ph type="body" idx="1"/>
          </p:nvPr>
        </p:nvSpPr>
        <p:spPr>
          <a:xfrm>
            <a:off x="1130300" y="2971800"/>
            <a:ext cx="8356600" cy="5702300"/>
          </a:xfrm>
          <a:prstGeom prst="rect">
            <a:avLst/>
          </a:prstGeom>
        </p:spPr>
        <p:txBody>
          <a:bodyPr/>
          <a:lstStyle/>
          <a:p>
            <a:pPr lvl="0">
              <a:defRPr sz="1800">
                <a:solidFill>
                  <a:srgbClr val="000000"/>
                </a:solidFill>
              </a:defRPr>
            </a:pPr>
            <a:r>
              <a:rPr sz="3600">
                <a:solidFill>
                  <a:srgbClr val="FFFFFF"/>
                </a:solidFill>
              </a:rPr>
              <a:t>How can we avoid having a direct connection between all pairs of computers?  </a:t>
            </a:r>
            <a:endParaRPr sz="3600">
              <a:solidFill>
                <a:srgbClr val="FFFFFF"/>
              </a:solidFill>
            </a:endParaRPr>
          </a:p>
          <a:p>
            <a:pPr lvl="0">
              <a:defRPr sz="1800">
                <a:solidFill>
                  <a:srgbClr val="000000"/>
                </a:solidFill>
              </a:defRPr>
            </a:pPr>
            <a:r>
              <a:rPr sz="3600">
                <a:solidFill>
                  <a:srgbClr val="FFFFFF"/>
                </a:solidFill>
              </a:rPr>
              <a:t>How to transport messages efficiently?</a:t>
            </a:r>
            <a:endParaRPr sz="3600">
              <a:solidFill>
                <a:srgbClr val="FFFFFF"/>
              </a:solidFill>
            </a:endParaRPr>
          </a:p>
          <a:p>
            <a:pPr lvl="0">
              <a:defRPr sz="1800">
                <a:solidFill>
                  <a:srgbClr val="000000"/>
                </a:solidFill>
              </a:defRPr>
            </a:pPr>
            <a:r>
              <a:rPr sz="3600">
                <a:solidFill>
                  <a:srgbClr val="FFFFFF"/>
                </a:solidFill>
              </a:rPr>
              <a:t>How can we dynamically handle outages?</a:t>
            </a:r>
          </a:p>
        </p:txBody>
      </p:sp>
      <p:sp>
        <p:nvSpPr>
          <p:cNvPr id="149" name="Shape 149"/>
          <p:cNvSpPr/>
          <p:nvPr/>
        </p:nvSpPr>
        <p:spPr>
          <a:xfrm>
            <a:off x="8888908" y="8439150"/>
            <a:ext cx="7073901"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46100">
              <a:defRPr sz="2600">
                <a:solidFill>
                  <a:srgbClr val="FFFFFF"/>
                </a:solidFill>
                <a:latin typeface="+mn-lt"/>
                <a:ea typeface="+mn-ea"/>
                <a:cs typeface="+mn-cs"/>
                <a:sym typeface="Gill Sans"/>
              </a:defRPr>
            </a:lvl1pPr>
          </a:lstStyle>
          <a:p>
            <a:pPr lvl="0">
              <a:defRPr sz="1800">
                <a:solidFill>
                  <a:srgbClr val="000000"/>
                </a:solidFill>
              </a:defRPr>
            </a:pPr>
            <a:r>
              <a:rPr sz="2600">
                <a:solidFill>
                  <a:srgbClr val="FFFFFF"/>
                </a:solidFill>
              </a:rPr>
              <a:t>http://som.csudh.edu/fac/lpress/history/arpamaps/</a:t>
            </a:r>
          </a:p>
        </p:txBody>
      </p:sp>
      <p:pic>
        <p:nvPicPr>
          <p:cNvPr id="150" name="press.png"/>
          <p:cNvPicPr/>
          <p:nvPr/>
        </p:nvPicPr>
        <p:blipFill>
          <a:blip r:embed="rId2">
            <a:extLst/>
          </a:blip>
          <a:stretch>
            <a:fillRect/>
          </a:stretch>
        </p:blipFill>
        <p:spPr>
          <a:xfrm>
            <a:off x="10020300" y="511343"/>
            <a:ext cx="5842000" cy="3597117"/>
          </a:xfrm>
          <a:prstGeom prst="rect">
            <a:avLst/>
          </a:prstGeom>
          <a:ln w="12700">
            <a:miter lim="400000"/>
          </a:ln>
        </p:spPr>
      </p:pic>
      <p:pic>
        <p:nvPicPr>
          <p:cNvPr id="151" name="f10aug1972.png"/>
          <p:cNvPicPr/>
          <p:nvPr/>
        </p:nvPicPr>
        <p:blipFill>
          <a:blip r:embed="rId3">
            <a:extLst/>
          </a:blip>
          <a:stretch>
            <a:fillRect/>
          </a:stretch>
        </p:blipFill>
        <p:spPr>
          <a:xfrm>
            <a:off x="9906000" y="4582140"/>
            <a:ext cx="5956300" cy="3545861"/>
          </a:xfrm>
          <a:prstGeom prst="rect">
            <a:avLst/>
          </a:prstGeom>
          <a:ln w="12700">
            <a:miter lim="400000"/>
          </a:ln>
        </p:spPr>
      </p:pic>
      <p:sp>
        <p:nvSpPr>
          <p:cNvPr id="152" name="Shape 152"/>
          <p:cNvSpPr/>
          <p:nvPr/>
        </p:nvSpPr>
        <p:spPr>
          <a:xfrm>
            <a:off x="11754271" y="2184400"/>
            <a:ext cx="311802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lvl="0">
              <a:defRPr sz="1800">
                <a:solidFill>
                  <a:srgbClr val="000000"/>
                </a:solidFill>
              </a:defRPr>
            </a:pPr>
            <a:r>
              <a:rPr sz="3600">
                <a:solidFill>
                  <a:srgbClr val="0433FF"/>
                </a:solidFill>
              </a:rPr>
              <a:t>December 1969</a:t>
            </a:r>
          </a:p>
        </p:txBody>
      </p:sp>
      <p:sp>
        <p:nvSpPr>
          <p:cNvPr id="153" name="Shape 153"/>
          <p:cNvSpPr/>
          <p:nvPr/>
        </p:nvSpPr>
        <p:spPr>
          <a:xfrm>
            <a:off x="11349335" y="7353300"/>
            <a:ext cx="2441154"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lvl="0">
              <a:defRPr sz="1800">
                <a:solidFill>
                  <a:srgbClr val="000000"/>
                </a:solidFill>
              </a:defRPr>
            </a:pPr>
            <a:r>
              <a:rPr sz="3600">
                <a:solidFill>
                  <a:srgbClr val="0433FF"/>
                </a:solidFill>
              </a:rPr>
              <a:t>August 1972</a:t>
            </a:r>
          </a:p>
        </p:txBody>
      </p:sp>
    </p:spTree>
  </p:cSld>
  <p:clrMapOvr>
    <a:masterClrMapping/>
  </p:clrMapOvr>
  <p:transitio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8" name="Shape 898"/>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One (of many) Scary Problem(s)</a:t>
            </a:r>
          </a:p>
        </p:txBody>
      </p:sp>
      <p:sp>
        <p:nvSpPr>
          <p:cNvPr id="899" name="Shape 899"/>
          <p:cNvSpPr/>
          <p:nvPr>
            <p:ph type="body" idx="1"/>
          </p:nvPr>
        </p:nvSpPr>
        <p:spPr>
          <a:xfrm>
            <a:off x="1155700" y="2603500"/>
            <a:ext cx="7277100" cy="4572000"/>
          </a:xfrm>
          <a:prstGeom prst="rect">
            <a:avLst/>
          </a:prstGeom>
        </p:spPr>
        <p:txBody>
          <a:bodyPr/>
          <a:lstStyle/>
          <a:p>
            <a:pPr lvl="0">
              <a:defRPr sz="1800">
                <a:solidFill>
                  <a:srgbClr val="000000"/>
                </a:solidFill>
              </a:defRPr>
            </a:pPr>
            <a:r>
              <a:rPr sz="3600">
                <a:solidFill>
                  <a:srgbClr val="FFFFFF"/>
                </a:solidFill>
              </a:rPr>
              <a:t>In 1987 as local campuses with 10 MBit networks were connected together using 56Kbit leased lines, things kind of fell apart</a:t>
            </a:r>
            <a:endParaRPr sz="3600">
              <a:solidFill>
                <a:srgbClr val="FFFFFF"/>
              </a:solidFill>
            </a:endParaRPr>
          </a:p>
          <a:p>
            <a:pPr lvl="0">
              <a:defRPr sz="1800">
                <a:solidFill>
                  <a:srgbClr val="000000"/>
                </a:solidFill>
              </a:defRPr>
            </a:pPr>
            <a:r>
              <a:rPr sz="3600">
                <a:solidFill>
                  <a:srgbClr val="FFFFFF"/>
                </a:solidFill>
              </a:rPr>
              <a:t>At some point, when there was a little too much traffic, it all fell apart...</a:t>
            </a:r>
          </a:p>
        </p:txBody>
      </p:sp>
      <p:sp>
        <p:nvSpPr>
          <p:cNvPr id="900" name="Shape 900"/>
          <p:cNvSpPr/>
          <p:nvPr/>
        </p:nvSpPr>
        <p:spPr>
          <a:xfrm>
            <a:off x="653330" y="7340600"/>
            <a:ext cx="10339537" cy="1435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000">
                <a:solidFill>
                  <a:srgbClr val="FFFB00"/>
                </a:solidFill>
                <a:latin typeface="+mn-lt"/>
                <a:ea typeface="+mn-ea"/>
                <a:cs typeface="+mn-cs"/>
                <a:sym typeface="Gill Sans"/>
                <a:hlinkClick r:id="rId2" invalidUrl="" action="" tgtFrame="" tooltip="" history="1" highlightClick="0" endSnd="0"/>
              </a:rPr>
              <a:t>http://www.youtube.com/watch?v=1Vg1MeRYmWI</a:t>
            </a:r>
            <a:endParaRPr sz="3000">
              <a:solidFill>
                <a:srgbClr val="FFFB00"/>
              </a:solidFill>
              <a:latin typeface="+mn-lt"/>
              <a:ea typeface="+mn-ea"/>
              <a:cs typeface="+mn-cs"/>
              <a:sym typeface="Gill Sans"/>
            </a:endParaRPr>
          </a:p>
          <a:p>
            <a:pPr lvl="0" algn="ctr" defTabSz="546100">
              <a:defRPr sz="1800"/>
            </a:pPr>
            <a:r>
              <a:rPr sz="3000">
                <a:solidFill>
                  <a:srgbClr val="FFFB00"/>
                </a:solidFill>
                <a:latin typeface="+mn-lt"/>
                <a:ea typeface="+mn-ea"/>
                <a:cs typeface="+mn-cs"/>
                <a:sym typeface="Gill Sans"/>
              </a:rPr>
              <a:t>http://en.wikipedia.org/wiki/Van_Jacobson</a:t>
            </a:r>
            <a:endParaRPr sz="3000">
              <a:solidFill>
                <a:srgbClr val="FFFB00"/>
              </a:solidFill>
              <a:latin typeface="+mn-lt"/>
              <a:ea typeface="+mn-ea"/>
              <a:cs typeface="+mn-cs"/>
              <a:sym typeface="Gill Sans"/>
            </a:endParaRPr>
          </a:p>
          <a:p>
            <a:pPr lvl="0" algn="ctr" defTabSz="546100">
              <a:defRPr sz="1800"/>
            </a:pPr>
            <a:r>
              <a:rPr sz="3000">
                <a:solidFill>
                  <a:srgbClr val="FFFB00"/>
                </a:solidFill>
                <a:latin typeface="+mn-lt"/>
                <a:ea typeface="+mn-ea"/>
                <a:cs typeface="+mn-cs"/>
                <a:sym typeface="Gill Sans"/>
              </a:rPr>
              <a:t>http://en.wikipedia.org/wiki/TCP_congestion_avoidance_algorithm</a:t>
            </a:r>
          </a:p>
        </p:txBody>
      </p:sp>
      <p:pic>
        <p:nvPicPr>
          <p:cNvPr id="901" name="Untitled.png"/>
          <p:cNvPicPr/>
          <p:nvPr/>
        </p:nvPicPr>
        <p:blipFill>
          <a:blip r:embed="rId3">
            <a:extLst/>
          </a:blip>
          <a:stretch>
            <a:fillRect/>
          </a:stretch>
        </p:blipFill>
        <p:spPr>
          <a:xfrm>
            <a:off x="10660288" y="2400300"/>
            <a:ext cx="4229101" cy="2464124"/>
          </a:xfrm>
          <a:prstGeom prst="rect">
            <a:avLst/>
          </a:prstGeom>
          <a:ln w="12700">
            <a:miter lim="400000"/>
          </a:ln>
        </p:spPr>
      </p:pic>
      <p:pic>
        <p:nvPicPr>
          <p:cNvPr id="902" name="Untitled1.png"/>
          <p:cNvPicPr/>
          <p:nvPr/>
        </p:nvPicPr>
        <p:blipFill>
          <a:blip r:embed="rId4">
            <a:extLst/>
          </a:blip>
          <a:stretch>
            <a:fillRect/>
          </a:stretch>
        </p:blipFill>
        <p:spPr>
          <a:xfrm>
            <a:off x="10658124" y="5194300"/>
            <a:ext cx="4226276" cy="2387600"/>
          </a:xfrm>
          <a:prstGeom prst="rect">
            <a:avLst/>
          </a:prstGeom>
          <a:ln w="12700">
            <a:miter lim="400000"/>
          </a:ln>
        </p:spPr>
      </p:pic>
    </p:spTree>
  </p:cSld>
  <p:clrMapOvr>
    <a:masterClrMapping/>
  </p:clrMapOvr>
  <p:transitio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4" name="Shape 904"/>
          <p:cNvSpPr/>
          <p:nvPr>
            <p:ph type="title"/>
          </p:nvPr>
        </p:nvSpPr>
        <p:spPr>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Tramsmission Protocol (TCP)</a:t>
            </a:r>
          </a:p>
        </p:txBody>
      </p:sp>
      <p:sp>
        <p:nvSpPr>
          <p:cNvPr id="905" name="Shape 905"/>
          <p:cNvSpPr/>
          <p:nvPr>
            <p:ph type="body" idx="1"/>
          </p:nvPr>
        </p:nvSpPr>
        <p:spPr>
          <a:prstGeom prst="rect">
            <a:avLst/>
          </a:prstGeom>
        </p:spPr>
        <p:txBody>
          <a:bodyPr/>
          <a:lstStyle/>
          <a:p>
            <a:pPr lvl="0">
              <a:defRPr sz="1800">
                <a:solidFill>
                  <a:srgbClr val="000000"/>
                </a:solidFill>
              </a:defRPr>
            </a:pPr>
            <a:r>
              <a:rPr sz="3600">
                <a:solidFill>
                  <a:srgbClr val="FFFFFF"/>
                </a:solidFill>
              </a:rPr>
              <a:t>The responsibility of the transport layer is to present a reliable end-to-end pipe to the application</a:t>
            </a:r>
            <a:endParaRPr sz="3600">
              <a:solidFill>
                <a:srgbClr val="FFFFFF"/>
              </a:solidFill>
            </a:endParaRPr>
          </a:p>
          <a:p>
            <a:pPr lvl="0">
              <a:defRPr sz="1800">
                <a:solidFill>
                  <a:srgbClr val="000000"/>
                </a:solidFill>
              </a:defRPr>
            </a:pPr>
            <a:r>
              <a:rPr sz="3600">
                <a:solidFill>
                  <a:srgbClr val="FFFFFF"/>
                </a:solidFill>
              </a:rPr>
              <a:t>Data either arrives in the proper order or the connection is closed</a:t>
            </a:r>
            <a:endParaRPr sz="3600">
              <a:solidFill>
                <a:srgbClr val="FFFFFF"/>
              </a:solidFill>
            </a:endParaRPr>
          </a:p>
          <a:p>
            <a:pPr lvl="0">
              <a:defRPr sz="1800">
                <a:solidFill>
                  <a:srgbClr val="000000"/>
                </a:solidFill>
              </a:defRPr>
            </a:pPr>
            <a:r>
              <a:rPr sz="3600">
                <a:solidFill>
                  <a:srgbClr val="FFFFFF"/>
                </a:solidFill>
              </a:rPr>
              <a:t>TCP keeps buffers in the sending and destination system to keep data which has arrived out of order or to retransmit if necessary</a:t>
            </a:r>
            <a:endParaRPr sz="3600">
              <a:solidFill>
                <a:srgbClr val="FFFFFF"/>
              </a:solidFill>
            </a:endParaRPr>
          </a:p>
          <a:p>
            <a:pPr lvl="0">
              <a:defRPr sz="1800">
                <a:solidFill>
                  <a:srgbClr val="000000"/>
                </a:solidFill>
              </a:defRPr>
            </a:pPr>
            <a:r>
              <a:rPr sz="3600">
                <a:solidFill>
                  <a:srgbClr val="FFFFFF"/>
                </a:solidFill>
              </a:rPr>
              <a:t>TCP provides individual connections between applications</a:t>
            </a:r>
          </a:p>
        </p:txBody>
      </p:sp>
    </p:spTree>
  </p:cSld>
  <p:clrMapOvr>
    <a:masterClrMapping/>
  </p:clrMapOvr>
  <p:transitio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07" name="Snapshot 2008-09-30 12-32-52.jpg"/>
          <p:cNvPicPr/>
          <p:nvPr/>
        </p:nvPicPr>
        <p:blipFill>
          <a:blip r:embed="rId2">
            <a:extLst/>
          </a:blip>
          <a:stretch>
            <a:fillRect/>
          </a:stretch>
        </p:blipFill>
        <p:spPr>
          <a:xfrm>
            <a:off x="2349500" y="196030"/>
            <a:ext cx="11188700" cy="8752262"/>
          </a:xfrm>
          <a:prstGeom prst="rect">
            <a:avLst/>
          </a:prstGeom>
          <a:ln w="12700">
            <a:miter lim="400000"/>
          </a:ln>
        </p:spPr>
      </p:pic>
      <p:sp>
        <p:nvSpPr>
          <p:cNvPr id="908" name="Shape 908"/>
          <p:cNvSpPr/>
          <p:nvPr/>
        </p:nvSpPr>
        <p:spPr>
          <a:xfrm>
            <a:off x="2794000" y="2781300"/>
            <a:ext cx="10236200" cy="1016000"/>
          </a:xfrm>
          <a:prstGeom prst="rect">
            <a:avLst/>
          </a:prstGeom>
          <a:ln w="76200">
            <a:solidFill>
              <a:srgbClr val="00F900"/>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909" name="Shape 909"/>
          <p:cNvSpPr/>
          <p:nvPr/>
        </p:nvSpPr>
        <p:spPr>
          <a:xfrm>
            <a:off x="114299" y="8661400"/>
            <a:ext cx="368302" cy="3683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3"/>
          </a:blipFill>
          <a:ln w="25400">
            <a:miter lim="400000"/>
          </a:ln>
        </p:spPr>
        <p:txBody>
          <a:bodyPr lIns="50800" tIns="50800" rIns="50800" bIns="5080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Tree>
  </p:cSld>
  <p:clrMapOvr>
    <a:masterClrMapping/>
  </p:clrMapOvr>
  <p:transitio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1" name="Shape 911"/>
          <p:cNvSpPr/>
          <p:nvPr>
            <p:ph type="title"/>
          </p:nvPr>
        </p:nvSpPr>
        <p:spPr>
          <a:xfrm>
            <a:off x="1155700" y="901700"/>
            <a:ext cx="8432800" cy="35433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Application Layer</a:t>
            </a:r>
          </a:p>
        </p:txBody>
      </p:sp>
      <p:sp>
        <p:nvSpPr>
          <p:cNvPr id="912" name="Shape 912"/>
          <p:cNvSpPr/>
          <p:nvPr/>
        </p:nvSpPr>
        <p:spPr>
          <a:xfrm>
            <a:off x="10477500" y="1308100"/>
            <a:ext cx="4953000" cy="1701800"/>
          </a:xfrm>
          <a:prstGeom prst="rect">
            <a:avLst/>
          </a:prstGeom>
          <a:solidFill>
            <a:srgbClr val="FFFB00"/>
          </a:solidFill>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effectLst>
                  <a:outerShdw sx="100000" sy="100000" kx="0" ky="0" algn="b" rotWithShape="0" blurRad="38100" dist="12700" dir="5400000">
                    <a:srgbClr val="000000">
                      <a:alpha val="50000"/>
                    </a:srgbClr>
                  </a:outerShdw>
                </a:effectLst>
                <a:latin typeface="+mn-lt"/>
                <a:ea typeface="+mn-ea"/>
                <a:cs typeface="+mn-cs"/>
                <a:sym typeface="Gill Sans"/>
              </a:rPr>
              <a:t>Application Layer</a:t>
            </a:r>
            <a:endParaRPr sz="3300">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effectLst>
                  <a:outerShdw sx="100000" sy="100000" kx="0" ky="0" algn="b" rotWithShape="0" blurRad="38100" dist="12700" dir="5400000">
                    <a:srgbClr val="000000">
                      <a:alpha val="50000"/>
                    </a:srgbClr>
                  </a:outerShdw>
                </a:effectLst>
                <a:latin typeface="+mn-lt"/>
                <a:ea typeface="+mn-ea"/>
                <a:cs typeface="+mn-cs"/>
                <a:sym typeface="Gill Sans"/>
              </a:rPr>
              <a:t>Web, E-Mail, File Transfer</a:t>
            </a:r>
          </a:p>
        </p:txBody>
      </p:sp>
      <p:sp>
        <p:nvSpPr>
          <p:cNvPr id="913" name="Shape 913"/>
          <p:cNvSpPr/>
          <p:nvPr/>
        </p:nvSpPr>
        <p:spPr>
          <a:xfrm>
            <a:off x="10477500" y="3035300"/>
            <a:ext cx="4953000" cy="1701800"/>
          </a:xfrm>
          <a:prstGeom prst="rect">
            <a:avLst/>
          </a:prstGeom>
          <a:solidFill/>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Transport Layer (TCP)</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Reliable Connections</a:t>
            </a:r>
          </a:p>
        </p:txBody>
      </p:sp>
      <p:sp>
        <p:nvSpPr>
          <p:cNvPr id="914" name="Shape 914"/>
          <p:cNvSpPr/>
          <p:nvPr/>
        </p:nvSpPr>
        <p:spPr>
          <a:xfrm>
            <a:off x="10477500" y="4749800"/>
            <a:ext cx="4953000" cy="1701800"/>
          </a:xfrm>
          <a:prstGeom prst="rect">
            <a:avLst/>
          </a:prstGeom>
          <a:solidFill/>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Internetwork Layer (IP)</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Simple, Unreliable</a:t>
            </a:r>
          </a:p>
        </p:txBody>
      </p:sp>
      <p:sp>
        <p:nvSpPr>
          <p:cNvPr id="915" name="Shape 915"/>
          <p:cNvSpPr/>
          <p:nvPr/>
        </p:nvSpPr>
        <p:spPr>
          <a:xfrm>
            <a:off x="10477500" y="64389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Link Layer (Ethernet, WiFi)</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Physical Connections</a:t>
            </a:r>
          </a:p>
        </p:txBody>
      </p:sp>
    </p:spTree>
  </p:cSld>
  <p:clrMapOvr>
    <a:masterClrMapping/>
  </p:clrMapOvr>
  <p:transitio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7" name="Shape 917"/>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Quick Review</a:t>
            </a:r>
          </a:p>
        </p:txBody>
      </p:sp>
      <p:sp>
        <p:nvSpPr>
          <p:cNvPr id="918" name="Shape 918"/>
          <p:cNvSpPr/>
          <p:nvPr>
            <p:ph type="body" idx="1"/>
          </p:nvPr>
        </p:nvSpPr>
        <p:spPr>
          <a:xfrm>
            <a:off x="660400" y="2273300"/>
            <a:ext cx="8382000" cy="6667500"/>
          </a:xfrm>
          <a:prstGeom prst="rect">
            <a:avLst/>
          </a:prstGeom>
        </p:spPr>
        <p:txBody>
          <a:bodyPr/>
          <a:lstStyle/>
          <a:p>
            <a:pPr lvl="1">
              <a:defRPr sz="1800">
                <a:solidFill>
                  <a:srgbClr val="000000"/>
                </a:solidFill>
              </a:defRPr>
            </a:pPr>
            <a:r>
              <a:rPr sz="3600">
                <a:solidFill>
                  <a:srgbClr val="FFFFFF"/>
                </a:solidFill>
              </a:rPr>
              <a:t>Link layer:  gets the data onto the link, and manages collisions on a single hop</a:t>
            </a:r>
            <a:endParaRPr sz="3600">
              <a:solidFill>
                <a:srgbClr val="FFFFFF"/>
              </a:solidFill>
            </a:endParaRPr>
          </a:p>
          <a:p>
            <a:pPr lvl="1">
              <a:defRPr sz="1800">
                <a:solidFill>
                  <a:srgbClr val="000000"/>
                </a:solidFill>
              </a:defRPr>
            </a:pPr>
            <a:r>
              <a:rPr sz="3600">
                <a:solidFill>
                  <a:srgbClr val="FFFFFF"/>
                </a:solidFill>
              </a:rPr>
              <a:t>Internet layer: moves the data over one hop, trying to get it “closer” to its destination </a:t>
            </a:r>
            <a:endParaRPr sz="3600">
              <a:solidFill>
                <a:srgbClr val="FFFFFF"/>
              </a:solidFill>
            </a:endParaRPr>
          </a:p>
          <a:p>
            <a:pPr lvl="1">
              <a:defRPr sz="1800">
                <a:solidFill>
                  <a:srgbClr val="000000"/>
                </a:solidFill>
              </a:defRPr>
            </a:pPr>
            <a:r>
              <a:rPr sz="3600">
                <a:solidFill>
                  <a:srgbClr val="FFFFFF"/>
                </a:solidFill>
              </a:rPr>
              <a:t>Transport layer: Assumes that the internet layer may lose data, so request retransmission when needed—provides a nice reliable pipe from source to destination</a:t>
            </a:r>
          </a:p>
        </p:txBody>
      </p:sp>
      <p:pic>
        <p:nvPicPr>
          <p:cNvPr id="919" name="Snapshot 2008-09-30 12-32-52.jpg"/>
          <p:cNvPicPr/>
          <p:nvPr/>
        </p:nvPicPr>
        <p:blipFill>
          <a:blip r:embed="rId2">
            <a:extLst/>
          </a:blip>
          <a:stretch>
            <a:fillRect/>
          </a:stretch>
        </p:blipFill>
        <p:spPr>
          <a:xfrm>
            <a:off x="9309100" y="2806700"/>
            <a:ext cx="6007100" cy="4699000"/>
          </a:xfrm>
          <a:prstGeom prst="rect">
            <a:avLst/>
          </a:prstGeom>
          <a:ln w="12700">
            <a:miter lim="400000"/>
          </a:ln>
        </p:spPr>
      </p:pic>
      <p:sp>
        <p:nvSpPr>
          <p:cNvPr id="920" name="Shape 920"/>
          <p:cNvSpPr/>
          <p:nvPr/>
        </p:nvSpPr>
        <p:spPr>
          <a:xfrm>
            <a:off x="9613900" y="4114800"/>
            <a:ext cx="5410200" cy="673100"/>
          </a:xfrm>
          <a:prstGeom prst="rect">
            <a:avLst/>
          </a:prstGeom>
          <a:ln w="25400">
            <a:solidFill>
              <a:srgbClr val="00F900"/>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921" name="Shape 921"/>
          <p:cNvSpPr/>
          <p:nvPr/>
        </p:nvSpPr>
        <p:spPr>
          <a:xfrm>
            <a:off x="9306024" y="7562850"/>
            <a:ext cx="5854701"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546100">
              <a:defRPr sz="1800"/>
            </a:pPr>
            <a:r>
              <a:rPr sz="2500">
                <a:solidFill>
                  <a:srgbClr val="FFFFFF"/>
                </a:solidFill>
                <a:latin typeface="+mn-lt"/>
                <a:ea typeface="+mn-ea"/>
                <a:cs typeface="+mn-cs"/>
                <a:sym typeface="Gill Sans"/>
              </a:rPr>
              <a:t>Source: </a:t>
            </a:r>
            <a:r>
              <a:rPr sz="2500" u="sng">
                <a:solidFill>
                  <a:srgbClr val="FFFFFF"/>
                </a:solidFill>
                <a:latin typeface="+mn-lt"/>
                <a:ea typeface="+mn-ea"/>
                <a:cs typeface="+mn-cs"/>
                <a:sym typeface="Gill Sans"/>
                <a:hlinkClick r:id="rId3" invalidUrl="" action="" tgtFrame="" tooltip="" history="1" highlightClick="0" endSnd="0"/>
              </a:rPr>
              <a:t>http://en.wikipedia.org/wiki/Internet_Protocol_Suite</a:t>
            </a:r>
            <a:r>
              <a:rPr sz="2500">
                <a:solidFill>
                  <a:srgbClr val="FFFFFF"/>
                </a:solidFill>
                <a:latin typeface="+mn-lt"/>
                <a:ea typeface="+mn-ea"/>
                <a:cs typeface="+mn-cs"/>
                <a:sym typeface="Gill Sans"/>
              </a:rPr>
              <a:t> </a:t>
            </a:r>
          </a:p>
        </p:txBody>
      </p:sp>
    </p:spTree>
  </p:cSld>
  <p:clrMapOvr>
    <a:masterClrMapping/>
  </p:clrMapOvr>
  <p:transitio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3" name="Shape 923"/>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Application Protocol </a:t>
            </a:r>
          </a:p>
        </p:txBody>
      </p:sp>
      <p:sp>
        <p:nvSpPr>
          <p:cNvPr id="924" name="Shape 924"/>
          <p:cNvSpPr/>
          <p:nvPr>
            <p:ph type="body" idx="1"/>
          </p:nvPr>
        </p:nvSpPr>
        <p:spPr>
          <a:xfrm>
            <a:off x="1155700" y="2603500"/>
            <a:ext cx="7264400" cy="5702300"/>
          </a:xfrm>
          <a:prstGeom prst="rect">
            <a:avLst/>
          </a:prstGeom>
        </p:spPr>
        <p:txBody>
          <a:bodyPr/>
          <a:lstStyle/>
          <a:p>
            <a:pPr lvl="1">
              <a:defRPr sz="1800">
                <a:solidFill>
                  <a:srgbClr val="000000"/>
                </a:solidFill>
              </a:defRPr>
            </a:pPr>
            <a:r>
              <a:rPr sz="3600">
                <a:solidFill>
                  <a:srgbClr val="FFFFFF"/>
                </a:solidFill>
              </a:rPr>
              <a:t>Since TCP gives us a reliable pipe, what to we want to do with the pipe?  What problem do we want to solve?</a:t>
            </a:r>
            <a:endParaRPr sz="3600">
              <a:solidFill>
                <a:srgbClr val="FFFFFF"/>
              </a:solidFill>
            </a:endParaRPr>
          </a:p>
          <a:p>
            <a:pPr lvl="2">
              <a:defRPr sz="1800">
                <a:solidFill>
                  <a:srgbClr val="000000"/>
                </a:solidFill>
              </a:defRPr>
            </a:pPr>
            <a:r>
              <a:rPr sz="3600">
                <a:solidFill>
                  <a:srgbClr val="FFFFFF"/>
                </a:solidFill>
              </a:rPr>
              <a:t>Mail</a:t>
            </a:r>
            <a:endParaRPr sz="3600">
              <a:solidFill>
                <a:srgbClr val="FFFFFF"/>
              </a:solidFill>
            </a:endParaRPr>
          </a:p>
          <a:p>
            <a:pPr lvl="2">
              <a:defRPr sz="1800">
                <a:solidFill>
                  <a:srgbClr val="000000"/>
                </a:solidFill>
              </a:defRPr>
            </a:pPr>
            <a:r>
              <a:rPr sz="3600">
                <a:solidFill>
                  <a:srgbClr val="FFFFFF"/>
                </a:solidFill>
              </a:rPr>
              <a:t>World Wide Web</a:t>
            </a:r>
            <a:endParaRPr sz="3600">
              <a:solidFill>
                <a:srgbClr val="FFFFFF"/>
              </a:solidFill>
            </a:endParaRPr>
          </a:p>
          <a:p>
            <a:pPr lvl="2">
              <a:defRPr sz="1800">
                <a:solidFill>
                  <a:srgbClr val="000000"/>
                </a:solidFill>
              </a:defRPr>
            </a:pPr>
            <a:r>
              <a:rPr sz="3600">
                <a:solidFill>
                  <a:srgbClr val="FFFFFF"/>
                </a:solidFill>
              </a:rPr>
              <a:t>Stream kitty videos</a:t>
            </a:r>
          </a:p>
        </p:txBody>
      </p:sp>
      <p:pic>
        <p:nvPicPr>
          <p:cNvPr id="925" name="Snapshot 2008-09-30 12-32-52.jpg"/>
          <p:cNvPicPr/>
          <p:nvPr/>
        </p:nvPicPr>
        <p:blipFill>
          <a:blip r:embed="rId2">
            <a:extLst/>
          </a:blip>
          <a:stretch>
            <a:fillRect/>
          </a:stretch>
        </p:blipFill>
        <p:spPr>
          <a:xfrm>
            <a:off x="9309100" y="2806700"/>
            <a:ext cx="6007100" cy="4699000"/>
          </a:xfrm>
          <a:prstGeom prst="rect">
            <a:avLst/>
          </a:prstGeom>
          <a:ln w="12700">
            <a:miter lim="400000"/>
          </a:ln>
        </p:spPr>
      </p:pic>
      <p:sp>
        <p:nvSpPr>
          <p:cNvPr id="926" name="Shape 926"/>
          <p:cNvSpPr/>
          <p:nvPr/>
        </p:nvSpPr>
        <p:spPr>
          <a:xfrm>
            <a:off x="9613900" y="3390900"/>
            <a:ext cx="5410200" cy="673100"/>
          </a:xfrm>
          <a:prstGeom prst="rect">
            <a:avLst/>
          </a:prstGeom>
          <a:ln w="25400">
            <a:solidFill>
              <a:srgbClr val="00F900"/>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927" name="Shape 927"/>
          <p:cNvSpPr/>
          <p:nvPr/>
        </p:nvSpPr>
        <p:spPr>
          <a:xfrm>
            <a:off x="9382224" y="7562850"/>
            <a:ext cx="5854701" cy="914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546100">
              <a:defRPr sz="1800"/>
            </a:pPr>
            <a:r>
              <a:rPr sz="2800">
                <a:solidFill>
                  <a:srgbClr val="FFFFFF"/>
                </a:solidFill>
                <a:latin typeface="+mn-lt"/>
                <a:ea typeface="+mn-ea"/>
                <a:cs typeface="+mn-cs"/>
                <a:sym typeface="Gill Sans"/>
              </a:rPr>
              <a:t>Source: </a:t>
            </a:r>
            <a:r>
              <a:rPr sz="2800" u="sng">
                <a:solidFill>
                  <a:srgbClr val="FFFFFF"/>
                </a:solidFill>
                <a:latin typeface="+mn-lt"/>
                <a:ea typeface="+mn-ea"/>
                <a:cs typeface="+mn-cs"/>
                <a:sym typeface="Gill Sans"/>
                <a:hlinkClick r:id="rId3" invalidUrl="" action="" tgtFrame="" tooltip="" history="1" highlightClick="0" endSnd="0"/>
              </a:rPr>
              <a:t>http://en.wikipedia.org/wiki/Internet_Protocol_Suite</a:t>
            </a:r>
            <a:r>
              <a:rPr sz="2800">
                <a:solidFill>
                  <a:srgbClr val="FFFFFF"/>
                </a:solidFill>
                <a:latin typeface="+mn-lt"/>
                <a:ea typeface="+mn-ea"/>
                <a:cs typeface="+mn-cs"/>
                <a:sym typeface="Gill Sans"/>
              </a:rPr>
              <a:t> </a:t>
            </a:r>
          </a:p>
        </p:txBody>
      </p:sp>
    </p:spTree>
  </p:cSld>
  <p:clrMapOvr>
    <a:masterClrMapping/>
  </p:clrMapOvr>
  <p:transitio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9" name="Shape 929"/>
          <p:cNvSpPr/>
          <p:nvPr>
            <p:ph type="title"/>
          </p:nvPr>
        </p:nvSpPr>
        <p:spPr>
          <a:prstGeom prst="rect">
            <a:avLst/>
          </a:prstGeom>
        </p:spPr>
        <p:txBody>
          <a:bodyPr/>
          <a:lstStyle>
            <a:lvl1pPr defTabSz="457200">
              <a:defRPr>
                <a:solidFill>
                  <a:srgbClr val="00F900"/>
                </a:solidFill>
              </a:defRPr>
            </a:lvl1pPr>
          </a:lstStyle>
          <a:p>
            <a:pPr lvl="0">
              <a:defRPr sz="1800">
                <a:solidFill>
                  <a:srgbClr val="000000"/>
                </a:solidFill>
              </a:defRPr>
            </a:pPr>
            <a:r>
              <a:rPr sz="7600">
                <a:solidFill>
                  <a:srgbClr val="00F900"/>
                </a:solidFill>
              </a:rPr>
              <a:t>Two Questions for the Application Layer</a:t>
            </a:r>
          </a:p>
        </p:txBody>
      </p:sp>
      <p:sp>
        <p:nvSpPr>
          <p:cNvPr id="930" name="Shape 930"/>
          <p:cNvSpPr/>
          <p:nvPr>
            <p:ph type="body" idx="1"/>
          </p:nvPr>
        </p:nvSpPr>
        <p:spPr>
          <a:prstGeom prst="rect">
            <a:avLst/>
          </a:prstGeom>
        </p:spPr>
        <p:txBody>
          <a:bodyPr/>
          <a:lstStyle/>
          <a:p>
            <a:pPr lvl="0">
              <a:defRPr sz="1800">
                <a:solidFill>
                  <a:srgbClr val="000000"/>
                </a:solidFill>
              </a:defRPr>
            </a:pPr>
            <a:r>
              <a:rPr sz="3600">
                <a:solidFill>
                  <a:srgbClr val="FFFFFF"/>
                </a:solidFill>
              </a:rPr>
              <a:t>Which application gets the data?</a:t>
            </a:r>
            <a:endParaRPr sz="3600">
              <a:solidFill>
                <a:srgbClr val="FFFFFF"/>
              </a:solidFill>
            </a:endParaRPr>
          </a:p>
          <a:p>
            <a:pPr lvl="1">
              <a:defRPr sz="1800">
                <a:solidFill>
                  <a:srgbClr val="000000"/>
                </a:solidFill>
              </a:defRPr>
            </a:pPr>
            <a:r>
              <a:rPr sz="3600">
                <a:solidFill>
                  <a:srgbClr val="FFFFFF"/>
                </a:solidFill>
              </a:rPr>
              <a:t>Ports</a:t>
            </a:r>
            <a:endParaRPr sz="3600">
              <a:solidFill>
                <a:srgbClr val="FFFFFF"/>
              </a:solidFill>
            </a:endParaRPr>
          </a:p>
          <a:p>
            <a:pPr lvl="0">
              <a:defRPr sz="1800">
                <a:solidFill>
                  <a:srgbClr val="000000"/>
                </a:solidFill>
              </a:defRPr>
            </a:pPr>
            <a:r>
              <a:rPr sz="3600">
                <a:solidFill>
                  <a:srgbClr val="FFFFFF"/>
                </a:solidFill>
              </a:rPr>
              <a:t>What are the rules for talking with that application?</a:t>
            </a:r>
            <a:endParaRPr sz="3600">
              <a:solidFill>
                <a:srgbClr val="FFFFFF"/>
              </a:solidFill>
            </a:endParaRPr>
          </a:p>
          <a:p>
            <a:pPr lvl="1">
              <a:defRPr sz="1800">
                <a:solidFill>
                  <a:srgbClr val="000000"/>
                </a:solidFill>
              </a:defRPr>
            </a:pPr>
            <a:r>
              <a:rPr sz="3600">
                <a:solidFill>
                  <a:srgbClr val="FFFFFF"/>
                </a:solidFill>
              </a:rPr>
              <a:t>Protocols</a:t>
            </a:r>
          </a:p>
        </p:txBody>
      </p:sp>
      <p:sp>
        <p:nvSpPr>
          <p:cNvPr id="931" name="Shape 931"/>
          <p:cNvSpPr/>
          <p:nvPr/>
        </p:nvSpPr>
        <p:spPr>
          <a:xfrm>
            <a:off x="1155700" y="7696200"/>
            <a:ext cx="13931900" cy="18796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lvl="0" algn="ctr" defTabSz="546100">
              <a:defRPr sz="1800"/>
            </a:pPr>
            <a:r>
              <a:rPr sz="3600" u="sng">
                <a:solidFill>
                  <a:srgbClr val="FFFB00"/>
                </a:solidFill>
                <a:latin typeface="+mn-lt"/>
                <a:ea typeface="+mn-ea"/>
                <a:cs typeface="+mn-cs"/>
                <a:sym typeface="Gill Sans"/>
                <a:hlinkClick r:id="rId2" invalidUrl="" action="" tgtFrame="" tooltip="" history="1" highlightClick="0" endSnd="0"/>
              </a:rPr>
              <a:t>http://en.wikipedia.org/wiki/TCP_and_UDP_port</a:t>
            </a:r>
            <a:r>
              <a:rPr sz="3600">
                <a:solidFill>
                  <a:srgbClr val="FFFB00"/>
                </a:solidFill>
                <a:latin typeface="+mn-lt"/>
                <a:ea typeface="+mn-ea"/>
                <a:cs typeface="+mn-cs"/>
                <a:sym typeface="Gill Sans"/>
              </a:rPr>
              <a:t> </a:t>
            </a:r>
            <a:endParaRPr sz="3600">
              <a:solidFill>
                <a:srgbClr val="FFFB00"/>
              </a:solidFill>
              <a:latin typeface="+mn-lt"/>
              <a:ea typeface="+mn-ea"/>
              <a:cs typeface="+mn-cs"/>
              <a:sym typeface="Gill Sans"/>
            </a:endParaRPr>
          </a:p>
          <a:p>
            <a:pPr lvl="0" algn="ctr" defTabSz="546100">
              <a:defRPr sz="1800"/>
            </a:pPr>
            <a:r>
              <a:rPr sz="3600" u="sng">
                <a:solidFill>
                  <a:srgbClr val="FFFB00"/>
                </a:solidFill>
                <a:latin typeface="+mn-lt"/>
                <a:ea typeface="+mn-ea"/>
                <a:cs typeface="+mn-cs"/>
                <a:sym typeface="Gill Sans"/>
                <a:hlinkClick r:id="rId3" invalidUrl="" action="" tgtFrame="" tooltip="" history="1" highlightClick="0" endSnd="0"/>
              </a:rPr>
              <a:t>http://en.wikipedia.org/wiki/List_of_TCP_and_UDP_port_numbers</a:t>
            </a:r>
            <a:r>
              <a:rPr sz="3600">
                <a:solidFill>
                  <a:srgbClr val="FFFB00"/>
                </a:solidFill>
                <a:latin typeface="+mn-lt"/>
                <a:ea typeface="+mn-ea"/>
                <a:cs typeface="+mn-cs"/>
                <a:sym typeface="Gill Sans"/>
              </a:rPr>
              <a:t> </a:t>
            </a:r>
          </a:p>
        </p:txBody>
      </p:sp>
    </p:spTree>
  </p:cSld>
  <p:clrMapOvr>
    <a:masterClrMapping/>
  </p:clrMapOvr>
  <p:transitio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3" name="Shape 933"/>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Ports</a:t>
            </a:r>
          </a:p>
        </p:txBody>
      </p:sp>
      <p:sp>
        <p:nvSpPr>
          <p:cNvPr id="934" name="Shape 934"/>
          <p:cNvSpPr/>
          <p:nvPr>
            <p:ph type="body" idx="1"/>
          </p:nvPr>
        </p:nvSpPr>
        <p:spPr>
          <a:xfrm>
            <a:off x="1155700" y="2603500"/>
            <a:ext cx="13931900" cy="4368800"/>
          </a:xfrm>
          <a:prstGeom prst="rect">
            <a:avLst/>
          </a:prstGeom>
        </p:spPr>
        <p:txBody>
          <a:bodyPr/>
          <a:lstStyle/>
          <a:p>
            <a:pPr lvl="0">
              <a:defRPr sz="1800">
                <a:solidFill>
                  <a:srgbClr val="000000"/>
                </a:solidFill>
              </a:defRPr>
            </a:pPr>
            <a:r>
              <a:rPr sz="3600">
                <a:solidFill>
                  <a:srgbClr val="FFFFFF"/>
                </a:solidFill>
              </a:rPr>
              <a:t>Like extensions in a phone number</a:t>
            </a:r>
            <a:endParaRPr sz="3600">
              <a:solidFill>
                <a:srgbClr val="FFFFFF"/>
              </a:solidFill>
            </a:endParaRPr>
          </a:p>
          <a:p>
            <a:pPr lvl="0">
              <a:defRPr sz="1800">
                <a:solidFill>
                  <a:srgbClr val="000000"/>
                </a:solidFill>
              </a:defRPr>
            </a:pPr>
            <a:r>
              <a:rPr sz="3600">
                <a:solidFill>
                  <a:srgbClr val="FFFFFF"/>
                </a:solidFill>
              </a:rPr>
              <a:t>The IP address network number (the area code) gets to the LAN</a:t>
            </a:r>
            <a:endParaRPr sz="3600">
              <a:solidFill>
                <a:srgbClr val="FFFFFF"/>
              </a:solidFill>
            </a:endParaRPr>
          </a:p>
          <a:p>
            <a:pPr lvl="0">
              <a:defRPr sz="1800">
                <a:solidFill>
                  <a:srgbClr val="000000"/>
                </a:solidFill>
              </a:defRPr>
            </a:pPr>
            <a:r>
              <a:rPr sz="3600">
                <a:solidFill>
                  <a:srgbClr val="FFFFFF"/>
                </a:solidFill>
              </a:rPr>
              <a:t>The IP address host number (the telephone number) gets you to the destination machine</a:t>
            </a:r>
            <a:endParaRPr sz="3600">
              <a:solidFill>
                <a:srgbClr val="FFFFFF"/>
              </a:solidFill>
            </a:endParaRPr>
          </a:p>
          <a:p>
            <a:pPr lvl="0">
              <a:defRPr sz="1800">
                <a:solidFill>
                  <a:srgbClr val="000000"/>
                </a:solidFill>
              </a:defRPr>
            </a:pPr>
            <a:r>
              <a:rPr sz="3600">
                <a:solidFill>
                  <a:srgbClr val="FFFFFF"/>
                </a:solidFill>
              </a:rPr>
              <a:t>The port (the extension) gets you to a specific application</a:t>
            </a:r>
          </a:p>
        </p:txBody>
      </p:sp>
      <p:pic>
        <p:nvPicPr>
          <p:cNvPr id="935" name="droppedImage.pdf"/>
          <p:cNvPicPr/>
          <p:nvPr/>
        </p:nvPicPr>
        <p:blipFill>
          <a:blip r:embed="rId2">
            <a:extLst/>
          </a:blip>
          <a:stretch>
            <a:fillRect/>
          </a:stretch>
        </p:blipFill>
        <p:spPr>
          <a:xfrm>
            <a:off x="1854200" y="7835900"/>
            <a:ext cx="4800600" cy="584200"/>
          </a:xfrm>
          <a:prstGeom prst="rect">
            <a:avLst/>
          </a:prstGeom>
          <a:ln w="12700">
            <a:miter lim="400000"/>
          </a:ln>
        </p:spPr>
      </p:pic>
      <p:pic>
        <p:nvPicPr>
          <p:cNvPr id="936" name="droppedImage.pdf"/>
          <p:cNvPicPr/>
          <p:nvPr/>
        </p:nvPicPr>
        <p:blipFill>
          <a:blip r:embed="rId3">
            <a:extLst/>
          </a:blip>
          <a:stretch>
            <a:fillRect/>
          </a:stretch>
        </p:blipFill>
        <p:spPr>
          <a:xfrm>
            <a:off x="10896600" y="7556500"/>
            <a:ext cx="3454400" cy="1130300"/>
          </a:xfrm>
          <a:prstGeom prst="rect">
            <a:avLst/>
          </a:prstGeom>
          <a:ln w="12700">
            <a:miter lim="400000"/>
          </a:ln>
        </p:spPr>
      </p:pic>
    </p:spTree>
  </p:cSld>
  <p:clrMapOvr>
    <a:masterClrMapping/>
  </p:clrMapOvr>
  <p:transitio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8" name="Shape 938"/>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TCP, Ports, and Connections</a:t>
            </a:r>
          </a:p>
        </p:txBody>
      </p:sp>
      <p:sp>
        <p:nvSpPr>
          <p:cNvPr id="939" name="Shape 939"/>
          <p:cNvSpPr/>
          <p:nvPr>
            <p:ph type="body" idx="1"/>
          </p:nvPr>
        </p:nvSpPr>
        <p:spPr>
          <a:xfrm>
            <a:off x="1155700" y="6515100"/>
            <a:ext cx="13931900" cy="1879600"/>
          </a:xfrm>
          <a:prstGeom prst="rect">
            <a:avLst/>
          </a:prstGeom>
        </p:spPr>
        <p:txBody>
          <a:bodyPr/>
          <a:lstStyle/>
          <a:p>
            <a:pPr lvl="0">
              <a:defRPr sz="1800">
                <a:solidFill>
                  <a:srgbClr val="000000"/>
                </a:solidFill>
              </a:defRPr>
            </a:pPr>
            <a:r>
              <a:rPr sz="3600" u="sng">
                <a:solidFill>
                  <a:srgbClr val="FFFB00"/>
                </a:solidFill>
                <a:hlinkClick r:id="rId2" invalidUrl="" action="" tgtFrame="" tooltip="" history="1" highlightClick="0" endSnd="0"/>
              </a:rPr>
              <a:t>http://en.wikipedia.org/wiki/TCP_and_UDP_port</a:t>
            </a:r>
            <a:r>
              <a:rPr sz="3600">
                <a:solidFill>
                  <a:srgbClr val="FFFB00"/>
                </a:solidFill>
              </a:rPr>
              <a:t> </a:t>
            </a:r>
            <a:endParaRPr sz="3600">
              <a:solidFill>
                <a:srgbClr val="FFFB00"/>
              </a:solidFill>
            </a:endParaRPr>
          </a:p>
          <a:p>
            <a:pPr lvl="0">
              <a:defRPr sz="1800">
                <a:solidFill>
                  <a:srgbClr val="000000"/>
                </a:solidFill>
              </a:defRPr>
            </a:pPr>
            <a:endParaRPr sz="3600">
              <a:solidFill>
                <a:srgbClr val="FFFB00"/>
              </a:solidFill>
            </a:endParaRPr>
          </a:p>
          <a:p>
            <a:pPr lvl="0">
              <a:defRPr sz="1800">
                <a:solidFill>
                  <a:srgbClr val="000000"/>
                </a:solidFill>
              </a:defRPr>
            </a:pPr>
            <a:r>
              <a:rPr sz="3600" u="sng">
                <a:solidFill>
                  <a:srgbClr val="FFFB00"/>
                </a:solidFill>
                <a:hlinkClick r:id="rId3" invalidUrl="" action="" tgtFrame="" tooltip="" history="1" highlightClick="0" endSnd="0"/>
              </a:rPr>
              <a:t>http://en.wikipedia.org/wiki/List_of_TCP_and_UDP_port_numbers</a:t>
            </a:r>
            <a:r>
              <a:rPr sz="3600">
                <a:solidFill>
                  <a:srgbClr val="FFFB00"/>
                </a:solidFill>
              </a:rPr>
              <a:t> </a:t>
            </a:r>
          </a:p>
        </p:txBody>
      </p:sp>
    </p:spTree>
  </p:cSld>
  <p:clrMapOvr>
    <a:masterClrMapping/>
  </p:clrMapOvr>
  <p:transitio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41" name="1194983899606690431network_could_nicolas_cl_.svg.med.png"/>
          <p:cNvPicPr/>
          <p:nvPr/>
        </p:nvPicPr>
        <p:blipFill>
          <a:blip r:embed="rId2">
            <a:extLst/>
          </a:blip>
          <a:stretch>
            <a:fillRect/>
          </a:stretch>
        </p:blipFill>
        <p:spPr>
          <a:xfrm>
            <a:off x="9355339" y="3152986"/>
            <a:ext cx="2755901" cy="2085299"/>
          </a:xfrm>
          <a:prstGeom prst="rect">
            <a:avLst/>
          </a:prstGeom>
          <a:ln w="12700">
            <a:miter lim="400000"/>
          </a:ln>
        </p:spPr>
      </p:pic>
      <p:sp>
        <p:nvSpPr>
          <p:cNvPr id="942" name="Shape 942"/>
          <p:cNvSpPr/>
          <p:nvPr/>
        </p:nvSpPr>
        <p:spPr>
          <a:xfrm>
            <a:off x="1955800" y="520700"/>
            <a:ext cx="6667500" cy="7734300"/>
          </a:xfrm>
          <a:prstGeom prst="rect">
            <a:avLst/>
          </a:prstGeom>
          <a:ln w="76200">
            <a:solidFill>
              <a:srgbClr val="FF9300"/>
            </a:solidFill>
            <a:miter lim="400000"/>
          </a:ln>
          <a:extLst>
            <a:ext uri="{C572A759-6A51-4108-AA02-DFA0A04FC94B}">
              <ma14:wrappingTextBoxFlag xmlns:ma14="http://schemas.microsoft.com/office/mac/drawingml/2011/main" val="1"/>
            </a:ext>
          </a:extLst>
        </p:spPr>
        <p:txBody>
          <a:bodyPr lIns="0" tIns="0" rIns="0" bIns="0"/>
          <a:lstStyle>
            <a:lvl1pPr defTabSz="546100">
              <a:defRPr sz="32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solidFill>
                  <a:srgbClr val="000000"/>
                </a:solidFill>
                <a:effectLst/>
              </a:defRPr>
            </a:pPr>
            <a:r>
              <a:rPr sz="3200">
                <a:solidFill>
                  <a:srgbClr val="FFFFFF"/>
                </a:solidFill>
                <a:effectLst>
                  <a:outerShdw sx="100000" sy="100000" kx="0" ky="0" algn="b" rotWithShape="0" blurRad="38100" dist="12700" dir="5400000">
                    <a:srgbClr val="000000">
                      <a:alpha val="50000"/>
                    </a:srgbClr>
                  </a:outerShdw>
                </a:effectLst>
              </a:rPr>
              <a:t>www.umich.edu</a:t>
            </a:r>
          </a:p>
        </p:txBody>
      </p:sp>
      <p:grpSp>
        <p:nvGrpSpPr>
          <p:cNvPr id="957" name="Group 957"/>
          <p:cNvGrpSpPr/>
          <p:nvPr/>
        </p:nvGrpSpPr>
        <p:grpSpPr>
          <a:xfrm>
            <a:off x="12898437" y="2736849"/>
            <a:ext cx="2578101" cy="1854202"/>
            <a:chOff x="0" y="0"/>
            <a:chExt cx="2578099" cy="1854200"/>
          </a:xfrm>
        </p:grpSpPr>
        <p:grpSp>
          <p:nvGrpSpPr>
            <p:cNvPr id="955" name="Group 955"/>
            <p:cNvGrpSpPr/>
            <p:nvPr/>
          </p:nvGrpSpPr>
          <p:grpSpPr>
            <a:xfrm>
              <a:off x="0" y="0"/>
              <a:ext cx="2578100" cy="1854201"/>
              <a:chOff x="0" y="0"/>
              <a:chExt cx="2578099" cy="1854200"/>
            </a:xfrm>
          </p:grpSpPr>
          <p:grpSp>
            <p:nvGrpSpPr>
              <p:cNvPr id="945" name="Group 945"/>
              <p:cNvGrpSpPr/>
              <p:nvPr/>
            </p:nvGrpSpPr>
            <p:grpSpPr>
              <a:xfrm>
                <a:off x="352515" y="0"/>
                <a:ext cx="1878331" cy="1184388"/>
                <a:chOff x="0" y="0"/>
                <a:chExt cx="1878329" cy="1184387"/>
              </a:xfrm>
            </p:grpSpPr>
            <p:sp>
              <p:nvSpPr>
                <p:cNvPr id="943" name="Shape 943"/>
                <p:cNvSpPr/>
                <p:nvPr/>
              </p:nvSpPr>
              <p:spPr>
                <a:xfrm>
                  <a:off x="0" y="0"/>
                  <a:ext cx="1878330" cy="1184388"/>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944" name="Shape 944"/>
                <p:cNvSpPr/>
                <p:nvPr/>
              </p:nvSpPr>
              <p:spPr>
                <a:xfrm>
                  <a:off x="149950" y="106364"/>
                  <a:ext cx="1575799" cy="974534"/>
                </a:xfrm>
                <a:prstGeom prst="roundRect">
                  <a:avLst>
                    <a:gd name="adj" fmla="val 6900"/>
                  </a:avLst>
                </a:prstGeom>
                <a:solidFill>
                  <a:srgbClr val="FFFFFF"/>
                </a:solidFill>
                <a:ln w="12700" cap="flat">
                  <a:solidFill>
                    <a:srgbClr val="73A4FE"/>
                  </a:solidFill>
                  <a:prstDash val="solid"/>
                  <a:round/>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grpSp>
            <p:nvGrpSpPr>
              <p:cNvPr id="952" name="Group 952"/>
              <p:cNvGrpSpPr/>
              <p:nvPr/>
            </p:nvGrpSpPr>
            <p:grpSpPr>
              <a:xfrm>
                <a:off x="0" y="1543728"/>
                <a:ext cx="2578100" cy="310473"/>
                <a:chOff x="0" y="0"/>
                <a:chExt cx="2578099" cy="310472"/>
              </a:xfrm>
            </p:grpSpPr>
            <p:sp>
              <p:nvSpPr>
                <p:cNvPr id="946" name="Shape 946"/>
                <p:cNvSpPr/>
                <p:nvPr/>
              </p:nvSpPr>
              <p:spPr>
                <a:xfrm flipH="1">
                  <a:off x="0" y="0"/>
                  <a:ext cx="341994" cy="241477"/>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947" name="Shape 947"/>
                <p:cNvSpPr/>
                <p:nvPr/>
              </p:nvSpPr>
              <p:spPr>
                <a:xfrm>
                  <a:off x="0" y="241477"/>
                  <a:ext cx="2575468" cy="2877"/>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948" name="Shape 948"/>
                <p:cNvSpPr/>
                <p:nvPr/>
              </p:nvSpPr>
              <p:spPr>
                <a:xfrm>
                  <a:off x="0" y="307595"/>
                  <a:ext cx="2575468" cy="2878"/>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949" name="Shape 949"/>
                <p:cNvSpPr/>
                <p:nvPr/>
              </p:nvSpPr>
              <p:spPr>
                <a:xfrm>
                  <a:off x="0" y="241477"/>
                  <a:ext cx="2631" cy="6611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950" name="Shape 950"/>
                <p:cNvSpPr/>
                <p:nvPr/>
              </p:nvSpPr>
              <p:spPr>
                <a:xfrm>
                  <a:off x="2241368" y="0"/>
                  <a:ext cx="334101" cy="241478"/>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951" name="Shape 951"/>
                <p:cNvSpPr/>
                <p:nvPr/>
              </p:nvSpPr>
              <p:spPr>
                <a:xfrm>
                  <a:off x="2575469" y="241477"/>
                  <a:ext cx="2631" cy="6611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grpSp>
          <p:sp>
            <p:nvSpPr>
              <p:cNvPr id="953" name="Shape 953"/>
              <p:cNvSpPr/>
              <p:nvPr/>
            </p:nvSpPr>
            <p:spPr>
              <a:xfrm>
                <a:off x="357777" y="1221759"/>
                <a:ext cx="1875700" cy="304722"/>
              </a:xfrm>
              <a:prstGeom prst="rect">
                <a:avLst/>
              </a:prstGeom>
              <a:no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954" name="Shape 954"/>
              <p:cNvSpPr/>
              <p:nvPr/>
            </p:nvSpPr>
            <p:spPr>
              <a:xfrm>
                <a:off x="1765209" y="1374119"/>
                <a:ext cx="373562" cy="2875"/>
              </a:xfrm>
              <a:prstGeom prst="line">
                <a:avLst/>
              </a:prstGeom>
              <a:noFill/>
              <a:ln w="50800" cap="flat">
                <a:solidFill>
                  <a:srgbClr val="73A4FE"/>
                </a:solidFill>
                <a:prstDash val="solid"/>
                <a:round/>
              </a:ln>
              <a:effectLst/>
            </p:spPr>
            <p:txBody>
              <a:bodyPr wrap="square" lIns="0" tIns="0" rIns="0" bIns="0" numCol="1" anchor="t">
                <a:noAutofit/>
              </a:bodyPr>
              <a:lstStyle/>
              <a:p>
                <a:pPr lvl="0"/>
              </a:p>
            </p:txBody>
          </p:sp>
        </p:grpSp>
        <p:sp>
          <p:nvSpPr>
            <p:cNvPr id="956" name="Shape 956"/>
            <p:cNvSpPr/>
            <p:nvPr/>
          </p:nvSpPr>
          <p:spPr>
            <a:xfrm flipH="1" rot="10800000">
              <a:off x="476159" y="1319499"/>
              <a:ext cx="202566" cy="31623"/>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sp>
        <p:nvSpPr>
          <p:cNvPr id="958" name="Shape 958"/>
          <p:cNvSpPr/>
          <p:nvPr/>
        </p:nvSpPr>
        <p:spPr>
          <a:xfrm>
            <a:off x="2933700" y="1346200"/>
            <a:ext cx="2603500" cy="1181100"/>
          </a:xfrm>
          <a:prstGeom prst="rect">
            <a:avLst/>
          </a:prstGeom>
          <a:ln w="76200">
            <a:solidFill>
              <a:srgbClr val="FF40FF"/>
            </a:solidFill>
            <a:miter lim="400000"/>
          </a:ln>
          <a:extLst>
            <a:ext uri="{C572A759-6A51-4108-AA02-DFA0A04FC94B}">
              <ma14:wrappingTextBoxFlag xmlns:ma14="http://schemas.microsoft.com/office/mac/drawingml/2011/main" val="1"/>
            </a:ext>
          </a:extLst>
        </p:spPr>
        <p:txBody>
          <a:bodyPr lIns="0" tIns="0" rIns="0" bIns="0"/>
          <a:lstStyle/>
          <a:p>
            <a:pPr lvl="0" algn="ctr" defTabSz="546100">
              <a:defRPr sz="1800"/>
            </a:pPr>
            <a:r>
              <a:rPr sz="3200">
                <a:solidFill>
                  <a:srgbClr val="FF40FF"/>
                </a:solidFill>
                <a:effectLst>
                  <a:outerShdw sx="100000" sy="100000" kx="0" ky="0" algn="b" rotWithShape="0" blurRad="38100" dist="12700" dir="5400000">
                    <a:srgbClr val="000000">
                      <a:alpha val="50000"/>
                    </a:srgbClr>
                  </a:outerShdw>
                </a:effectLst>
                <a:latin typeface="+mn-lt"/>
                <a:ea typeface="+mn-ea"/>
                <a:cs typeface="+mn-cs"/>
                <a:sym typeface="Gill Sans"/>
              </a:rPr>
              <a:t>Incoming</a:t>
            </a:r>
            <a:endParaRPr sz="3200">
              <a:solidFill>
                <a:srgbClr val="FF40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200">
                <a:solidFill>
                  <a:srgbClr val="FF40FF"/>
                </a:solidFill>
                <a:effectLst>
                  <a:outerShdw sx="100000" sy="100000" kx="0" ky="0" algn="b" rotWithShape="0" blurRad="38100" dist="12700" dir="5400000">
                    <a:srgbClr val="000000">
                      <a:alpha val="50000"/>
                    </a:srgbClr>
                  </a:outerShdw>
                </a:effectLst>
                <a:latin typeface="+mn-lt"/>
                <a:ea typeface="+mn-ea"/>
                <a:cs typeface="+mn-cs"/>
                <a:sym typeface="Gill Sans"/>
              </a:rPr>
              <a:t>E-Mail</a:t>
            </a:r>
          </a:p>
        </p:txBody>
      </p:sp>
      <p:sp>
        <p:nvSpPr>
          <p:cNvPr id="959" name="Shape 959"/>
          <p:cNvSpPr/>
          <p:nvPr/>
        </p:nvSpPr>
        <p:spPr>
          <a:xfrm>
            <a:off x="2933700" y="2946400"/>
            <a:ext cx="2603500" cy="723900"/>
          </a:xfrm>
          <a:prstGeom prst="rect">
            <a:avLst/>
          </a:prstGeom>
          <a:ln w="76200">
            <a:solidFill>
              <a:srgbClr val="FF40FF"/>
            </a:solidFill>
            <a:miter lim="400000"/>
          </a:ln>
          <a:extLst>
            <a:ext uri="{C572A759-6A51-4108-AA02-DFA0A04FC94B}">
              <ma14:wrappingTextBoxFlag xmlns:ma14="http://schemas.microsoft.com/office/mac/drawingml/2011/main" val="1"/>
            </a:ext>
          </a:extLst>
        </p:spPr>
        <p:txBody>
          <a:bodyPr lIns="0" tIns="0" rIns="0" bIns="0"/>
          <a:lstStyle>
            <a:lvl1pPr algn="ctr" defTabSz="546100">
              <a:defRPr sz="3200">
                <a:solidFill>
                  <a:srgbClr val="FF40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solidFill>
                  <a:srgbClr val="000000"/>
                </a:solidFill>
                <a:effectLst/>
              </a:defRPr>
            </a:pPr>
            <a:r>
              <a:rPr sz="3200">
                <a:solidFill>
                  <a:srgbClr val="FF40FF"/>
                </a:solidFill>
                <a:effectLst>
                  <a:outerShdw sx="100000" sy="100000" kx="0" ky="0" algn="b" rotWithShape="0" blurRad="38100" dist="12700" dir="5400000">
                    <a:srgbClr val="000000">
                      <a:alpha val="50000"/>
                    </a:srgbClr>
                  </a:outerShdw>
                </a:effectLst>
              </a:rPr>
              <a:t>Login</a:t>
            </a:r>
          </a:p>
        </p:txBody>
      </p:sp>
      <p:sp>
        <p:nvSpPr>
          <p:cNvPr id="960" name="Shape 960"/>
          <p:cNvSpPr/>
          <p:nvPr/>
        </p:nvSpPr>
        <p:spPr>
          <a:xfrm>
            <a:off x="2933700" y="4660900"/>
            <a:ext cx="2603500" cy="723900"/>
          </a:xfrm>
          <a:prstGeom prst="rect">
            <a:avLst/>
          </a:prstGeom>
          <a:ln w="76200">
            <a:solidFill>
              <a:srgbClr val="FF40FF"/>
            </a:solidFill>
            <a:miter lim="400000"/>
          </a:ln>
          <a:extLst>
            <a:ext uri="{C572A759-6A51-4108-AA02-DFA0A04FC94B}">
              <ma14:wrappingTextBoxFlag xmlns:ma14="http://schemas.microsoft.com/office/mac/drawingml/2011/main" val="1"/>
            </a:ext>
          </a:extLst>
        </p:spPr>
        <p:txBody>
          <a:bodyPr lIns="0" tIns="0" rIns="0" bIns="0"/>
          <a:lstStyle>
            <a:lvl1pPr algn="ctr" defTabSz="546100">
              <a:defRPr sz="3200">
                <a:solidFill>
                  <a:srgbClr val="FF40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solidFill>
                  <a:srgbClr val="000000"/>
                </a:solidFill>
                <a:effectLst/>
              </a:defRPr>
            </a:pPr>
            <a:r>
              <a:rPr sz="3200">
                <a:solidFill>
                  <a:srgbClr val="FF40FF"/>
                </a:solidFill>
                <a:effectLst>
                  <a:outerShdw sx="100000" sy="100000" kx="0" ky="0" algn="b" rotWithShape="0" blurRad="38100" dist="12700" dir="5400000">
                    <a:srgbClr val="000000">
                      <a:alpha val="50000"/>
                    </a:srgbClr>
                  </a:outerShdw>
                </a:effectLst>
              </a:rPr>
              <a:t>Web Server</a:t>
            </a:r>
          </a:p>
        </p:txBody>
      </p:sp>
      <p:sp>
        <p:nvSpPr>
          <p:cNvPr id="961" name="Shape 961"/>
          <p:cNvSpPr/>
          <p:nvPr/>
        </p:nvSpPr>
        <p:spPr>
          <a:xfrm>
            <a:off x="6426200" y="1485900"/>
            <a:ext cx="1270000" cy="685800"/>
          </a:xfrm>
          <a:prstGeom prst="rect">
            <a:avLst/>
          </a:prstGeom>
          <a:ln w="76200">
            <a:solidFill>
              <a:srgbClr val="00F900"/>
            </a:solidFill>
            <a:miter lim="400000"/>
          </a:ln>
          <a:extLst>
            <a:ext uri="{C572A759-6A51-4108-AA02-DFA0A04FC94B}">
              <ma14:wrappingTextBoxFlag xmlns:ma14="http://schemas.microsoft.com/office/mac/drawingml/2011/main" val="1"/>
            </a:ext>
          </a:extLst>
        </p:spPr>
        <p:txBody>
          <a:bodyPr lIns="0" tIns="0" rIns="0" bIns="0"/>
          <a:lstStyle>
            <a:lvl1pPr algn="ctr" defTabSz="546100">
              <a:defRPr sz="3200">
                <a:solidFill>
                  <a:srgbClr val="00F900"/>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solidFill>
                  <a:srgbClr val="000000"/>
                </a:solidFill>
                <a:effectLst/>
              </a:defRPr>
            </a:pPr>
            <a:r>
              <a:rPr sz="3200">
                <a:solidFill>
                  <a:srgbClr val="00F900"/>
                </a:solidFill>
                <a:effectLst>
                  <a:outerShdw sx="100000" sy="100000" kx="0" ky="0" algn="b" rotWithShape="0" blurRad="38100" dist="12700" dir="5400000">
                    <a:srgbClr val="000000">
                      <a:alpha val="50000"/>
                    </a:srgbClr>
                  </a:outerShdw>
                </a:effectLst>
              </a:rPr>
              <a:t>25</a:t>
            </a:r>
          </a:p>
        </p:txBody>
      </p:sp>
      <p:pic>
        <p:nvPicPr>
          <p:cNvPr id="962" name="11949839031316979841alcatel_oxo_nicolas_cle_.svg.med.png"/>
          <p:cNvPicPr/>
          <p:nvPr/>
        </p:nvPicPr>
        <p:blipFill>
          <a:blip r:embed="rId3">
            <a:extLst/>
          </a:blip>
          <a:stretch>
            <a:fillRect/>
          </a:stretch>
        </p:blipFill>
        <p:spPr>
          <a:xfrm>
            <a:off x="12687300" y="838200"/>
            <a:ext cx="2717800" cy="1386078"/>
          </a:xfrm>
          <a:prstGeom prst="rect">
            <a:avLst/>
          </a:prstGeom>
          <a:ln w="12700">
            <a:miter lim="400000"/>
          </a:ln>
        </p:spPr>
      </p:pic>
      <p:sp>
        <p:nvSpPr>
          <p:cNvPr id="963" name="Shape 963"/>
          <p:cNvSpPr/>
          <p:nvPr/>
        </p:nvSpPr>
        <p:spPr>
          <a:xfrm>
            <a:off x="2933700" y="6286500"/>
            <a:ext cx="2603500" cy="1270000"/>
          </a:xfrm>
          <a:prstGeom prst="rect">
            <a:avLst/>
          </a:prstGeom>
          <a:ln w="76200">
            <a:solidFill>
              <a:srgbClr val="FF40FF"/>
            </a:solidFill>
            <a:miter lim="400000"/>
          </a:ln>
          <a:extLst>
            <a:ext uri="{C572A759-6A51-4108-AA02-DFA0A04FC94B}">
              <ma14:wrappingTextBoxFlag xmlns:ma14="http://schemas.microsoft.com/office/mac/drawingml/2011/main" val="1"/>
            </a:ext>
          </a:extLst>
        </p:spPr>
        <p:txBody>
          <a:bodyPr lIns="0" tIns="0" rIns="0" bIns="0"/>
          <a:lstStyle/>
          <a:p>
            <a:pPr lvl="0" algn="ctr" defTabSz="546100">
              <a:defRPr sz="1800"/>
            </a:pPr>
            <a:r>
              <a:rPr sz="3200">
                <a:solidFill>
                  <a:srgbClr val="FF40FF"/>
                </a:solidFill>
                <a:effectLst>
                  <a:outerShdw sx="100000" sy="100000" kx="0" ky="0" algn="b" rotWithShape="0" blurRad="38100" dist="12700" dir="5400000">
                    <a:srgbClr val="000000">
                      <a:alpha val="50000"/>
                    </a:srgbClr>
                  </a:outerShdw>
                </a:effectLst>
                <a:latin typeface="+mn-lt"/>
                <a:ea typeface="+mn-ea"/>
                <a:cs typeface="+mn-cs"/>
                <a:sym typeface="Gill Sans"/>
              </a:rPr>
              <a:t>Personal</a:t>
            </a:r>
            <a:endParaRPr sz="3200">
              <a:solidFill>
                <a:srgbClr val="FF40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200">
                <a:solidFill>
                  <a:srgbClr val="FF40FF"/>
                </a:solidFill>
                <a:effectLst>
                  <a:outerShdw sx="100000" sy="100000" kx="0" ky="0" algn="b" rotWithShape="0" blurRad="38100" dist="12700" dir="5400000">
                    <a:srgbClr val="000000">
                      <a:alpha val="50000"/>
                    </a:srgbClr>
                  </a:outerShdw>
                </a:effectLst>
                <a:latin typeface="+mn-lt"/>
                <a:ea typeface="+mn-ea"/>
                <a:cs typeface="+mn-cs"/>
                <a:sym typeface="Gill Sans"/>
              </a:rPr>
              <a:t>Mail Box</a:t>
            </a:r>
          </a:p>
        </p:txBody>
      </p:sp>
      <p:sp>
        <p:nvSpPr>
          <p:cNvPr id="964" name="Shape 964"/>
          <p:cNvSpPr/>
          <p:nvPr/>
        </p:nvSpPr>
        <p:spPr>
          <a:xfrm>
            <a:off x="6426200" y="2971800"/>
            <a:ext cx="1270000" cy="685800"/>
          </a:xfrm>
          <a:prstGeom prst="rect">
            <a:avLst/>
          </a:prstGeom>
          <a:ln w="76200">
            <a:solidFill>
              <a:srgbClr val="00F900"/>
            </a:solidFill>
            <a:miter lim="400000"/>
          </a:ln>
          <a:extLst>
            <a:ext uri="{C572A759-6A51-4108-AA02-DFA0A04FC94B}">
              <ma14:wrappingTextBoxFlag xmlns:ma14="http://schemas.microsoft.com/office/mac/drawingml/2011/main" val="1"/>
            </a:ext>
          </a:extLst>
        </p:spPr>
        <p:txBody>
          <a:bodyPr lIns="0" tIns="0" rIns="0" bIns="0"/>
          <a:lstStyle>
            <a:lvl1pPr algn="ctr" defTabSz="546100">
              <a:defRPr sz="3200">
                <a:solidFill>
                  <a:srgbClr val="00F900"/>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solidFill>
                  <a:srgbClr val="000000"/>
                </a:solidFill>
                <a:effectLst/>
              </a:defRPr>
            </a:pPr>
            <a:r>
              <a:rPr sz="3200">
                <a:solidFill>
                  <a:srgbClr val="00F900"/>
                </a:solidFill>
                <a:effectLst>
                  <a:outerShdw sx="100000" sy="100000" kx="0" ky="0" algn="b" rotWithShape="0" blurRad="38100" dist="12700" dir="5400000">
                    <a:srgbClr val="000000">
                      <a:alpha val="50000"/>
                    </a:srgbClr>
                  </a:outerShdw>
                </a:effectLst>
              </a:rPr>
              <a:t>23</a:t>
            </a:r>
          </a:p>
        </p:txBody>
      </p:sp>
      <p:sp>
        <p:nvSpPr>
          <p:cNvPr id="965" name="Shape 965"/>
          <p:cNvSpPr/>
          <p:nvPr/>
        </p:nvSpPr>
        <p:spPr>
          <a:xfrm>
            <a:off x="6426200" y="4025900"/>
            <a:ext cx="1270000" cy="685800"/>
          </a:xfrm>
          <a:prstGeom prst="rect">
            <a:avLst/>
          </a:prstGeom>
          <a:ln w="76200">
            <a:solidFill>
              <a:srgbClr val="00F900"/>
            </a:solidFill>
            <a:miter lim="400000"/>
          </a:ln>
          <a:extLst>
            <a:ext uri="{C572A759-6A51-4108-AA02-DFA0A04FC94B}">
              <ma14:wrappingTextBoxFlag xmlns:ma14="http://schemas.microsoft.com/office/mac/drawingml/2011/main" val="1"/>
            </a:ext>
          </a:extLst>
        </p:spPr>
        <p:txBody>
          <a:bodyPr lIns="0" tIns="0" rIns="0" bIns="0"/>
          <a:lstStyle>
            <a:lvl1pPr algn="ctr" defTabSz="546100">
              <a:defRPr sz="3200">
                <a:solidFill>
                  <a:srgbClr val="00F900"/>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solidFill>
                  <a:srgbClr val="000000"/>
                </a:solidFill>
                <a:effectLst/>
              </a:defRPr>
            </a:pPr>
            <a:r>
              <a:rPr sz="3200">
                <a:solidFill>
                  <a:srgbClr val="00F900"/>
                </a:solidFill>
                <a:effectLst>
                  <a:outerShdw sx="100000" sy="100000" kx="0" ky="0" algn="b" rotWithShape="0" blurRad="38100" dist="12700" dir="5400000">
                    <a:srgbClr val="000000">
                      <a:alpha val="50000"/>
                    </a:srgbClr>
                  </a:outerShdw>
                </a:effectLst>
              </a:rPr>
              <a:t>80</a:t>
            </a:r>
          </a:p>
        </p:txBody>
      </p:sp>
      <p:sp>
        <p:nvSpPr>
          <p:cNvPr id="966" name="Shape 966"/>
          <p:cNvSpPr/>
          <p:nvPr/>
        </p:nvSpPr>
        <p:spPr>
          <a:xfrm>
            <a:off x="6426200" y="4953000"/>
            <a:ext cx="1270000" cy="685800"/>
          </a:xfrm>
          <a:prstGeom prst="rect">
            <a:avLst/>
          </a:prstGeom>
          <a:ln w="76200">
            <a:solidFill>
              <a:srgbClr val="FF2600"/>
            </a:solidFill>
            <a:miter lim="400000"/>
          </a:ln>
          <a:extLst>
            <a:ext uri="{C572A759-6A51-4108-AA02-DFA0A04FC94B}">
              <ma14:wrappingTextBoxFlag xmlns:ma14="http://schemas.microsoft.com/office/mac/drawingml/2011/main" val="1"/>
            </a:ext>
          </a:extLst>
        </p:spPr>
        <p:txBody>
          <a:bodyPr lIns="0" tIns="0" rIns="0" bIns="0"/>
          <a:lstStyle>
            <a:lvl1pPr algn="ctr" defTabSz="546100">
              <a:defRPr sz="3200">
                <a:solidFill>
                  <a:srgbClr val="FF2600"/>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solidFill>
                  <a:srgbClr val="000000"/>
                </a:solidFill>
                <a:effectLst/>
              </a:defRPr>
            </a:pPr>
            <a:r>
              <a:rPr sz="3200">
                <a:solidFill>
                  <a:srgbClr val="FF2600"/>
                </a:solidFill>
                <a:effectLst>
                  <a:outerShdw sx="100000" sy="100000" kx="0" ky="0" algn="b" rotWithShape="0" blurRad="38100" dist="12700" dir="5400000">
                    <a:srgbClr val="000000">
                      <a:alpha val="50000"/>
                    </a:srgbClr>
                  </a:outerShdw>
                </a:effectLst>
              </a:rPr>
              <a:t>443</a:t>
            </a:r>
          </a:p>
        </p:txBody>
      </p:sp>
      <p:sp>
        <p:nvSpPr>
          <p:cNvPr id="967" name="Shape 967"/>
          <p:cNvSpPr/>
          <p:nvPr/>
        </p:nvSpPr>
        <p:spPr>
          <a:xfrm>
            <a:off x="6426200" y="6197600"/>
            <a:ext cx="1270000" cy="685800"/>
          </a:xfrm>
          <a:prstGeom prst="rect">
            <a:avLst/>
          </a:prstGeom>
          <a:ln w="76200">
            <a:solidFill>
              <a:srgbClr val="00F900"/>
            </a:solidFill>
            <a:miter lim="400000"/>
          </a:ln>
          <a:extLst>
            <a:ext uri="{C572A759-6A51-4108-AA02-DFA0A04FC94B}">
              <ma14:wrappingTextBoxFlag xmlns:ma14="http://schemas.microsoft.com/office/mac/drawingml/2011/main" val="1"/>
            </a:ext>
          </a:extLst>
        </p:spPr>
        <p:txBody>
          <a:bodyPr lIns="0" tIns="0" rIns="0" bIns="0"/>
          <a:lstStyle>
            <a:lvl1pPr algn="ctr" defTabSz="546100">
              <a:defRPr sz="3200">
                <a:solidFill>
                  <a:srgbClr val="00F900"/>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solidFill>
                  <a:srgbClr val="000000"/>
                </a:solidFill>
                <a:effectLst/>
              </a:defRPr>
            </a:pPr>
            <a:r>
              <a:rPr sz="3200">
                <a:solidFill>
                  <a:srgbClr val="00F900"/>
                </a:solidFill>
                <a:effectLst>
                  <a:outerShdw sx="100000" sy="100000" kx="0" ky="0" algn="b" rotWithShape="0" blurRad="38100" dist="12700" dir="5400000">
                    <a:srgbClr val="000000">
                      <a:alpha val="50000"/>
                    </a:srgbClr>
                  </a:outerShdw>
                </a:effectLst>
              </a:rPr>
              <a:t>109</a:t>
            </a:r>
          </a:p>
        </p:txBody>
      </p:sp>
      <p:sp>
        <p:nvSpPr>
          <p:cNvPr id="968" name="Shape 968"/>
          <p:cNvSpPr/>
          <p:nvPr/>
        </p:nvSpPr>
        <p:spPr>
          <a:xfrm>
            <a:off x="6426200" y="7226300"/>
            <a:ext cx="1270000" cy="685800"/>
          </a:xfrm>
          <a:prstGeom prst="rect">
            <a:avLst/>
          </a:prstGeom>
          <a:ln w="76200">
            <a:solidFill>
              <a:srgbClr val="00F900"/>
            </a:solidFill>
            <a:miter lim="400000"/>
          </a:ln>
          <a:extLst>
            <a:ext uri="{C572A759-6A51-4108-AA02-DFA0A04FC94B}">
              <ma14:wrappingTextBoxFlag xmlns:ma14="http://schemas.microsoft.com/office/mac/drawingml/2011/main" val="1"/>
            </a:ext>
          </a:extLst>
        </p:spPr>
        <p:txBody>
          <a:bodyPr lIns="0" tIns="0" rIns="0" bIns="0"/>
          <a:lstStyle>
            <a:lvl1pPr algn="ctr" defTabSz="546100">
              <a:defRPr sz="3200">
                <a:solidFill>
                  <a:srgbClr val="00F900"/>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solidFill>
                  <a:srgbClr val="000000"/>
                </a:solidFill>
                <a:effectLst/>
              </a:defRPr>
            </a:pPr>
            <a:r>
              <a:rPr sz="3200">
                <a:solidFill>
                  <a:srgbClr val="00F900"/>
                </a:solidFill>
                <a:effectLst>
                  <a:outerShdw sx="100000" sy="100000" kx="0" ky="0" algn="b" rotWithShape="0" blurRad="38100" dist="12700" dir="5400000">
                    <a:srgbClr val="000000">
                      <a:alpha val="50000"/>
                    </a:srgbClr>
                  </a:outerShdw>
                </a:effectLst>
              </a:rPr>
              <a:t>110</a:t>
            </a:r>
          </a:p>
        </p:txBody>
      </p:sp>
      <p:sp>
        <p:nvSpPr>
          <p:cNvPr id="969" name="Shape 969"/>
          <p:cNvSpPr/>
          <p:nvPr/>
        </p:nvSpPr>
        <p:spPr>
          <a:xfrm>
            <a:off x="8077200" y="3911600"/>
            <a:ext cx="2997200" cy="660400"/>
          </a:xfrm>
          <a:prstGeom prst="rect">
            <a:avLst/>
          </a:prstGeom>
          <a:solidFill/>
          <a:ln w="76200">
            <a:solidFill>
              <a:srgbClr val="FF9300"/>
            </a:solidFill>
            <a:miter lim="400000"/>
          </a:ln>
          <a:extLst>
            <a:ext uri="{C572A759-6A51-4108-AA02-DFA0A04FC94B}">
              <ma14:wrappingTextBoxFlag xmlns:ma14="http://schemas.microsoft.com/office/mac/drawingml/2011/main" val="1"/>
            </a:ext>
          </a:extLst>
        </p:spPr>
        <p:txBody>
          <a:bodyPr lIns="0" tIns="0" rIns="0" bIns="0"/>
          <a:lstStyle>
            <a:lvl1pPr algn="ctr" defTabSz="546100">
              <a:defRPr sz="3200">
                <a:solidFill>
                  <a:srgbClr val="FF9300"/>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solidFill>
                  <a:srgbClr val="000000"/>
                </a:solidFill>
                <a:effectLst/>
              </a:defRPr>
            </a:pPr>
            <a:r>
              <a:rPr sz="3200">
                <a:solidFill>
                  <a:srgbClr val="FF9300"/>
                </a:solidFill>
                <a:effectLst>
                  <a:outerShdw sx="100000" sy="100000" kx="0" ky="0" algn="b" rotWithShape="0" blurRad="38100" dist="12700" dir="5400000">
                    <a:srgbClr val="000000">
                      <a:alpha val="50000"/>
                    </a:srgbClr>
                  </a:outerShdw>
                </a:effectLst>
              </a:rPr>
              <a:t>74.208.28.177</a:t>
            </a:r>
          </a:p>
        </p:txBody>
      </p:sp>
      <p:sp>
        <p:nvSpPr>
          <p:cNvPr id="970" name="Shape 970"/>
          <p:cNvSpPr/>
          <p:nvPr/>
        </p:nvSpPr>
        <p:spPr>
          <a:xfrm>
            <a:off x="7782723" y="3191476"/>
            <a:ext cx="5337793" cy="223966"/>
          </a:xfrm>
          <a:prstGeom prst="line">
            <a:avLst/>
          </a:prstGeom>
          <a:ln w="76200">
            <a:solidFill>
              <a:srgbClr val="FFFB00"/>
            </a:solidFill>
            <a:miter lim="400000"/>
            <a:headEnd type="triangle"/>
          </a:ln>
        </p:spPr>
        <p:txBody>
          <a:bodyPr lIns="0" tIns="0" rIns="0" bIns="0"/>
          <a:lstStyle/>
          <a:p>
            <a:pPr lvl="0"/>
          </a:p>
        </p:txBody>
      </p:sp>
      <p:sp>
        <p:nvSpPr>
          <p:cNvPr id="971" name="Shape 971"/>
          <p:cNvSpPr/>
          <p:nvPr/>
        </p:nvSpPr>
        <p:spPr>
          <a:xfrm flipH="1">
            <a:off x="7764059" y="1549079"/>
            <a:ext cx="4908529" cy="298618"/>
          </a:xfrm>
          <a:prstGeom prst="line">
            <a:avLst/>
          </a:prstGeom>
          <a:ln w="76200">
            <a:solidFill>
              <a:srgbClr val="FFFB00"/>
            </a:solidFill>
            <a:miter lim="400000"/>
            <a:headEnd type="triangle"/>
            <a:tailEnd type="triangle"/>
          </a:ln>
        </p:spPr>
        <p:txBody>
          <a:bodyPr lIns="0" tIns="0" rIns="0" bIns="0"/>
          <a:lstStyle/>
          <a:p>
            <a:pPr lvl="0"/>
          </a:p>
        </p:txBody>
      </p:sp>
      <p:grpSp>
        <p:nvGrpSpPr>
          <p:cNvPr id="988" name="Group 988"/>
          <p:cNvGrpSpPr/>
          <p:nvPr/>
        </p:nvGrpSpPr>
        <p:grpSpPr>
          <a:xfrm>
            <a:off x="12898437" y="4959349"/>
            <a:ext cx="2578101" cy="1854202"/>
            <a:chOff x="0" y="0"/>
            <a:chExt cx="2578099" cy="1854200"/>
          </a:xfrm>
        </p:grpSpPr>
        <p:grpSp>
          <p:nvGrpSpPr>
            <p:cNvPr id="986" name="Group 986"/>
            <p:cNvGrpSpPr/>
            <p:nvPr/>
          </p:nvGrpSpPr>
          <p:grpSpPr>
            <a:xfrm>
              <a:off x="0" y="-1"/>
              <a:ext cx="2578100" cy="1854202"/>
              <a:chOff x="0" y="0"/>
              <a:chExt cx="2578099" cy="1854200"/>
            </a:xfrm>
          </p:grpSpPr>
          <p:grpSp>
            <p:nvGrpSpPr>
              <p:cNvPr id="984" name="Group 984"/>
              <p:cNvGrpSpPr/>
              <p:nvPr/>
            </p:nvGrpSpPr>
            <p:grpSpPr>
              <a:xfrm>
                <a:off x="0" y="0"/>
                <a:ext cx="2578100" cy="1854201"/>
                <a:chOff x="0" y="0"/>
                <a:chExt cx="2578099" cy="1854200"/>
              </a:xfrm>
            </p:grpSpPr>
            <p:grpSp>
              <p:nvGrpSpPr>
                <p:cNvPr id="974" name="Group 974"/>
                <p:cNvGrpSpPr/>
                <p:nvPr/>
              </p:nvGrpSpPr>
              <p:grpSpPr>
                <a:xfrm>
                  <a:off x="352515" y="0"/>
                  <a:ext cx="1878331" cy="1184388"/>
                  <a:chOff x="0" y="0"/>
                  <a:chExt cx="1878329" cy="1184387"/>
                </a:xfrm>
              </p:grpSpPr>
              <p:sp>
                <p:nvSpPr>
                  <p:cNvPr id="972" name="Shape 972"/>
                  <p:cNvSpPr/>
                  <p:nvPr/>
                </p:nvSpPr>
                <p:spPr>
                  <a:xfrm>
                    <a:off x="0" y="0"/>
                    <a:ext cx="1878330" cy="1184388"/>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973" name="Shape 973"/>
                  <p:cNvSpPr/>
                  <p:nvPr/>
                </p:nvSpPr>
                <p:spPr>
                  <a:xfrm>
                    <a:off x="149950" y="106364"/>
                    <a:ext cx="1575799" cy="974534"/>
                  </a:xfrm>
                  <a:prstGeom prst="roundRect">
                    <a:avLst>
                      <a:gd name="adj" fmla="val 6900"/>
                    </a:avLst>
                  </a:prstGeom>
                  <a:solidFill>
                    <a:srgbClr val="FFFFFF"/>
                  </a:solidFill>
                  <a:ln w="12700" cap="flat">
                    <a:solidFill>
                      <a:srgbClr val="73A4FE"/>
                    </a:solidFill>
                    <a:prstDash val="solid"/>
                    <a:round/>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grpSp>
              <p:nvGrpSpPr>
                <p:cNvPr id="981" name="Group 981"/>
                <p:cNvGrpSpPr/>
                <p:nvPr/>
              </p:nvGrpSpPr>
              <p:grpSpPr>
                <a:xfrm>
                  <a:off x="0" y="1543728"/>
                  <a:ext cx="2578100" cy="310473"/>
                  <a:chOff x="0" y="0"/>
                  <a:chExt cx="2578099" cy="310472"/>
                </a:xfrm>
              </p:grpSpPr>
              <p:sp>
                <p:nvSpPr>
                  <p:cNvPr id="975" name="Shape 975"/>
                  <p:cNvSpPr/>
                  <p:nvPr/>
                </p:nvSpPr>
                <p:spPr>
                  <a:xfrm flipH="1">
                    <a:off x="0" y="0"/>
                    <a:ext cx="341994" cy="241477"/>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976" name="Shape 976"/>
                  <p:cNvSpPr/>
                  <p:nvPr/>
                </p:nvSpPr>
                <p:spPr>
                  <a:xfrm>
                    <a:off x="0" y="241477"/>
                    <a:ext cx="2575468" cy="2877"/>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977" name="Shape 977"/>
                  <p:cNvSpPr/>
                  <p:nvPr/>
                </p:nvSpPr>
                <p:spPr>
                  <a:xfrm>
                    <a:off x="0" y="307595"/>
                    <a:ext cx="2575468" cy="2878"/>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978" name="Shape 978"/>
                  <p:cNvSpPr/>
                  <p:nvPr/>
                </p:nvSpPr>
                <p:spPr>
                  <a:xfrm>
                    <a:off x="0" y="241477"/>
                    <a:ext cx="2631" cy="6611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979" name="Shape 979"/>
                  <p:cNvSpPr/>
                  <p:nvPr/>
                </p:nvSpPr>
                <p:spPr>
                  <a:xfrm>
                    <a:off x="2241368" y="0"/>
                    <a:ext cx="334101" cy="241478"/>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sp>
                <p:nvSpPr>
                  <p:cNvPr id="980" name="Shape 980"/>
                  <p:cNvSpPr/>
                  <p:nvPr/>
                </p:nvSpPr>
                <p:spPr>
                  <a:xfrm>
                    <a:off x="2575469" y="241477"/>
                    <a:ext cx="2631" cy="66119"/>
                  </a:xfrm>
                  <a:prstGeom prst="line">
                    <a:avLst/>
                  </a:prstGeom>
                  <a:noFill/>
                  <a:ln w="12700" cap="flat">
                    <a:solidFill>
                      <a:srgbClr val="73A4FE"/>
                    </a:solidFill>
                    <a:prstDash val="solid"/>
                    <a:round/>
                  </a:ln>
                  <a:effectLst/>
                </p:spPr>
                <p:txBody>
                  <a:bodyPr wrap="square" lIns="0" tIns="0" rIns="0" bIns="0" numCol="1" anchor="t">
                    <a:noAutofit/>
                  </a:bodyPr>
                  <a:lstStyle/>
                  <a:p>
                    <a:pPr lvl="0"/>
                  </a:p>
                </p:txBody>
              </p:sp>
            </p:grpSp>
            <p:sp>
              <p:nvSpPr>
                <p:cNvPr id="982" name="Shape 982"/>
                <p:cNvSpPr/>
                <p:nvPr/>
              </p:nvSpPr>
              <p:spPr>
                <a:xfrm>
                  <a:off x="357777" y="1221759"/>
                  <a:ext cx="1875700" cy="304722"/>
                </a:xfrm>
                <a:prstGeom prst="rect">
                  <a:avLst/>
                </a:prstGeom>
                <a:noFill/>
                <a:ln w="12700" cap="flat">
                  <a:solidFill>
                    <a:srgbClr val="73A4FE"/>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sp>
              <p:nvSpPr>
                <p:cNvPr id="983" name="Shape 983"/>
                <p:cNvSpPr/>
                <p:nvPr/>
              </p:nvSpPr>
              <p:spPr>
                <a:xfrm>
                  <a:off x="1765209" y="1374119"/>
                  <a:ext cx="373562" cy="2875"/>
                </a:xfrm>
                <a:prstGeom prst="line">
                  <a:avLst/>
                </a:prstGeom>
                <a:noFill/>
                <a:ln w="50800" cap="flat">
                  <a:solidFill>
                    <a:srgbClr val="73A4FE"/>
                  </a:solidFill>
                  <a:prstDash val="solid"/>
                  <a:round/>
                </a:ln>
                <a:effectLst/>
              </p:spPr>
              <p:txBody>
                <a:bodyPr wrap="square" lIns="0" tIns="0" rIns="0" bIns="0" numCol="1" anchor="t">
                  <a:noAutofit/>
                </a:bodyPr>
                <a:lstStyle/>
                <a:p>
                  <a:pPr lvl="0"/>
                </a:p>
              </p:txBody>
            </p:sp>
          </p:grpSp>
          <p:sp>
            <p:nvSpPr>
              <p:cNvPr id="985" name="Shape 985"/>
              <p:cNvSpPr/>
              <p:nvPr/>
            </p:nvSpPr>
            <p:spPr>
              <a:xfrm flipH="1" rot="10800000">
                <a:off x="476159" y="1319499"/>
                <a:ext cx="202566" cy="31623"/>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lvl="0" marL="40639" marR="40639" defTabSz="914400">
                  <a:defRPr sz="2400">
                    <a:uFill>
                      <a:solidFill/>
                    </a:uFill>
                    <a:latin typeface="Times New Roman"/>
                    <a:ea typeface="Times New Roman"/>
                    <a:cs typeface="Times New Roman"/>
                    <a:sym typeface="Times New Roman"/>
                  </a:defRPr>
                </a:pPr>
              </a:p>
            </p:txBody>
          </p:sp>
        </p:grpSp>
        <p:pic>
          <p:nvPicPr>
            <p:cNvPr id="987" name="Snapshot 2008-09-30 11-49-33.jpg"/>
            <p:cNvPicPr/>
            <p:nvPr/>
          </p:nvPicPr>
          <p:blipFill>
            <a:blip r:embed="rId4">
              <a:extLst/>
            </a:blip>
            <a:stretch>
              <a:fillRect/>
            </a:stretch>
          </p:blipFill>
          <p:spPr>
            <a:xfrm>
              <a:off x="684212" y="158750"/>
              <a:ext cx="1206501" cy="864659"/>
            </a:xfrm>
            <a:prstGeom prst="rect">
              <a:avLst/>
            </a:prstGeom>
            <a:ln w="12700" cap="flat">
              <a:noFill/>
              <a:miter lim="400000"/>
            </a:ln>
            <a:effectLst/>
          </p:spPr>
        </p:pic>
      </p:grpSp>
      <p:sp>
        <p:nvSpPr>
          <p:cNvPr id="989" name="Shape 989"/>
          <p:cNvSpPr/>
          <p:nvPr/>
        </p:nvSpPr>
        <p:spPr>
          <a:xfrm>
            <a:off x="13360400" y="2832100"/>
            <a:ext cx="1701800" cy="1016000"/>
          </a:xfrm>
          <a:prstGeom prst="rect">
            <a:avLst/>
          </a:prstGeom>
          <a:solidFill/>
          <a:ln w="25400">
            <a:miter lim="400000"/>
          </a:ln>
          <a:extLst>
            <a:ext uri="{C572A759-6A51-4108-AA02-DFA0A04FC94B}">
              <ma14:wrappingTextBoxFlag xmlns:ma14="http://schemas.microsoft.com/office/mac/drawingml/2011/main" val="1"/>
            </a:ext>
          </a:extLst>
        </p:spPr>
        <p:txBody>
          <a:bodyPr lIns="0" tIns="0" rIns="0" bIns="0" anchor="ctr"/>
          <a:lstStyle>
            <a:lvl1pPr algn="ctr" defTabSz="546100">
              <a:defRPr sz="2600">
                <a:solidFill>
                  <a:srgbClr val="00F900"/>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lvl="0">
              <a:defRPr sz="1800">
                <a:solidFill>
                  <a:srgbClr val="000000"/>
                </a:solidFill>
                <a:effectLst/>
              </a:defRPr>
            </a:pPr>
            <a:r>
              <a:rPr sz="2600">
                <a:solidFill>
                  <a:srgbClr val="00F900"/>
                </a:solidFill>
                <a:effectLst>
                  <a:outerShdw sx="100000" sy="100000" kx="0" ky="0" algn="b" rotWithShape="0" blurRad="38100" dist="12700" dir="5400000">
                    <a:srgbClr val="000000">
                      <a:alpha val="50000"/>
                    </a:srgbClr>
                  </a:outerShdw>
                </a:effectLst>
              </a:rPr>
              <a:t>blah blah blah blah</a:t>
            </a:r>
          </a:p>
        </p:txBody>
      </p:sp>
      <p:sp>
        <p:nvSpPr>
          <p:cNvPr id="990" name="Shape 990"/>
          <p:cNvSpPr/>
          <p:nvPr/>
        </p:nvSpPr>
        <p:spPr>
          <a:xfrm>
            <a:off x="7801387" y="5375118"/>
            <a:ext cx="5356455" cy="167973"/>
          </a:xfrm>
          <a:prstGeom prst="line">
            <a:avLst/>
          </a:prstGeom>
          <a:ln w="76200">
            <a:solidFill>
              <a:srgbClr val="FF2600"/>
            </a:solidFill>
            <a:miter lim="400000"/>
            <a:headEnd type="triangle"/>
          </a:ln>
        </p:spPr>
        <p:txBody>
          <a:bodyPr lIns="0" tIns="0" rIns="0" bIns="0"/>
          <a:lstStyle/>
          <a:p>
            <a:pPr lvl="0"/>
          </a:p>
        </p:txBody>
      </p:sp>
      <p:sp>
        <p:nvSpPr>
          <p:cNvPr id="991" name="Shape 991"/>
          <p:cNvSpPr/>
          <p:nvPr/>
        </p:nvSpPr>
        <p:spPr>
          <a:xfrm flipV="1">
            <a:off x="7782723" y="5692399"/>
            <a:ext cx="5375119" cy="858527"/>
          </a:xfrm>
          <a:prstGeom prst="line">
            <a:avLst/>
          </a:prstGeom>
          <a:ln w="76200">
            <a:solidFill>
              <a:srgbClr val="FFFB00"/>
            </a:solidFill>
            <a:miter lim="400000"/>
            <a:headEnd type="triangle"/>
          </a:ln>
        </p:spPr>
        <p:txBody>
          <a:bodyPr lIns="0" tIns="0" rIns="0" bIns="0"/>
          <a:lstStyle/>
          <a:p>
            <a:pPr lvl="0"/>
          </a:p>
        </p:txBody>
      </p:sp>
      <p:sp>
        <p:nvSpPr>
          <p:cNvPr id="992" name="Shape 992"/>
          <p:cNvSpPr/>
          <p:nvPr/>
        </p:nvSpPr>
        <p:spPr>
          <a:xfrm>
            <a:off x="9382633" y="6972300"/>
            <a:ext cx="5880101" cy="166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46100">
              <a:defRPr sz="1800"/>
            </a:pPr>
            <a:r>
              <a:rPr sz="3600">
                <a:solidFill>
                  <a:srgbClr val="FF2600"/>
                </a:solidFill>
                <a:latin typeface="+mn-lt"/>
                <a:ea typeface="+mn-ea"/>
                <a:cs typeface="+mn-cs"/>
                <a:sym typeface="Gill Sans"/>
              </a:rPr>
              <a:t>Please connect me to the secure web server (port 443) on </a:t>
            </a:r>
            <a:r>
              <a:rPr sz="3600" u="sng">
                <a:solidFill>
                  <a:srgbClr val="FF2600"/>
                </a:solidFill>
                <a:latin typeface="+mn-lt"/>
                <a:ea typeface="+mn-ea"/>
                <a:cs typeface="+mn-cs"/>
                <a:sym typeface="Gill Sans"/>
                <a:hlinkClick r:id="rId5" invalidUrl="" action="" tgtFrame="" tooltip="" history="1" highlightClick="0" endSnd="0"/>
              </a:rPr>
              <a:t>http://www.dr-chuck.com</a:t>
            </a:r>
            <a:r>
              <a:rPr sz="3600">
                <a:solidFill>
                  <a:srgbClr val="FF2600"/>
                </a:solidFill>
                <a:latin typeface="+mn-lt"/>
                <a:ea typeface="+mn-ea"/>
                <a:cs typeface="+mn-cs"/>
                <a:sym typeface="Gill Sans"/>
              </a:rPr>
              <a:t> </a:t>
            </a:r>
          </a:p>
        </p:txBody>
      </p:sp>
      <p:sp>
        <p:nvSpPr>
          <p:cNvPr id="993" name="Shape 993"/>
          <p:cNvSpPr/>
          <p:nvPr/>
        </p:nvSpPr>
        <p:spPr>
          <a:xfrm>
            <a:off x="60833" y="8432800"/>
            <a:ext cx="68072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46100">
              <a:defRPr sz="1800"/>
            </a:pPr>
            <a:r>
              <a:rPr sz="2500">
                <a:solidFill>
                  <a:srgbClr val="FFFFFF"/>
                </a:solidFill>
                <a:latin typeface="+mn-lt"/>
                <a:ea typeface="+mn-ea"/>
                <a:cs typeface="+mn-cs"/>
                <a:sym typeface="Gill Sans"/>
              </a:rPr>
              <a:t>Clipart: </a:t>
            </a:r>
            <a:r>
              <a:rPr sz="2500" u="sng">
                <a:solidFill>
                  <a:srgbClr val="FFFFFF"/>
                </a:solidFill>
                <a:latin typeface="+mn-lt"/>
                <a:ea typeface="+mn-ea"/>
                <a:cs typeface="+mn-cs"/>
                <a:sym typeface="Gill Sans"/>
                <a:hlinkClick r:id="rId6" invalidUrl="" action="" tgtFrame="" tooltip="" history="1" highlightClick="0" endSnd="0"/>
              </a:rPr>
              <a:t>http://www.clker.com/search/networksym/1</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5" name="arpanetmar77.png"/>
          <p:cNvPicPr/>
          <p:nvPr/>
        </p:nvPicPr>
        <p:blipFill>
          <a:blip r:embed="rId2">
            <a:extLst/>
          </a:blip>
          <a:stretch>
            <a:fillRect/>
          </a:stretch>
        </p:blipFill>
        <p:spPr>
          <a:xfrm>
            <a:off x="3618113" y="544909"/>
            <a:ext cx="9017001" cy="6452791"/>
          </a:xfrm>
          <a:prstGeom prst="rect">
            <a:avLst/>
          </a:prstGeom>
          <a:ln w="12700">
            <a:miter lim="400000"/>
          </a:ln>
        </p:spPr>
      </p:pic>
      <p:sp>
        <p:nvSpPr>
          <p:cNvPr id="156" name="Shape 156"/>
          <p:cNvSpPr/>
          <p:nvPr/>
        </p:nvSpPr>
        <p:spPr>
          <a:xfrm>
            <a:off x="2590080" y="8439150"/>
            <a:ext cx="11075592" cy="558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200">
                <a:solidFill>
                  <a:srgbClr val="00F900"/>
                </a:solidFill>
                <a:latin typeface="+mn-lt"/>
                <a:ea typeface="+mn-ea"/>
                <a:cs typeface="+mn-cs"/>
                <a:sym typeface="Gill Sans"/>
              </a:defRPr>
            </a:lvl1pPr>
          </a:lstStyle>
          <a:p>
            <a:pPr lvl="0">
              <a:defRPr sz="1800">
                <a:solidFill>
                  <a:srgbClr val="000000"/>
                </a:solidFill>
              </a:defRPr>
            </a:pPr>
            <a:r>
              <a:rPr sz="3200">
                <a:solidFill>
                  <a:srgbClr val="00F900"/>
                </a:solidFill>
              </a:rPr>
              <a:t>http://som.csudh.edu/fac/lpress/history/arpamaps/arpanetmar77.jpg</a:t>
            </a:r>
          </a:p>
        </p:txBody>
      </p:sp>
      <p:sp>
        <p:nvSpPr>
          <p:cNvPr id="157" name="Shape 157"/>
          <p:cNvSpPr/>
          <p:nvPr/>
        </p:nvSpPr>
        <p:spPr>
          <a:xfrm>
            <a:off x="-2667" y="7321550"/>
            <a:ext cx="162433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Heart, F., McKenzie, A., McQuillian, J., and Walden, D., ARPANET Completion Report, Bolt, Beranek and Newman, Burlington, MA, January 4, 1978.</a:t>
            </a:r>
          </a:p>
        </p:txBody>
      </p:sp>
    </p:spTree>
  </p:cSld>
  <p:clrMapOvr>
    <a:masterClrMapping/>
  </p:clrMapOvr>
  <p:transition spd="med" advClick="1"/>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5" name="Shape 995"/>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Common TCP Ports</a:t>
            </a:r>
          </a:p>
        </p:txBody>
      </p:sp>
      <p:sp>
        <p:nvSpPr>
          <p:cNvPr id="996" name="Shape 996"/>
          <p:cNvSpPr/>
          <p:nvPr>
            <p:ph type="body" idx="1"/>
          </p:nvPr>
        </p:nvSpPr>
        <p:spPr>
          <a:prstGeom prst="rect">
            <a:avLst/>
          </a:prstGeom>
        </p:spPr>
        <p:txBody>
          <a:bodyPr/>
          <a:lstStyle/>
          <a:p>
            <a:pPr lvl="0">
              <a:defRPr sz="1800">
                <a:solidFill>
                  <a:srgbClr val="000000"/>
                </a:solidFill>
              </a:defRPr>
            </a:pPr>
            <a:r>
              <a:rPr sz="4000">
                <a:solidFill>
                  <a:srgbClr val="FFFFFF"/>
                </a:solidFill>
              </a:rPr>
              <a:t>Telnet (23) - Login</a:t>
            </a:r>
            <a:endParaRPr sz="4000">
              <a:solidFill>
                <a:srgbClr val="FFFFFF"/>
              </a:solidFill>
            </a:endParaRPr>
          </a:p>
          <a:p>
            <a:pPr lvl="0">
              <a:defRPr sz="1800">
                <a:solidFill>
                  <a:srgbClr val="000000"/>
                </a:solidFill>
              </a:defRPr>
            </a:pPr>
            <a:r>
              <a:rPr sz="4000">
                <a:solidFill>
                  <a:srgbClr val="FFFFFF"/>
                </a:solidFill>
              </a:rPr>
              <a:t>SSH (22) - Secure Login</a:t>
            </a:r>
            <a:endParaRPr sz="4000">
              <a:solidFill>
                <a:srgbClr val="FFFFFF"/>
              </a:solidFill>
            </a:endParaRPr>
          </a:p>
          <a:p>
            <a:pPr lvl="0">
              <a:defRPr sz="1800">
                <a:solidFill>
                  <a:srgbClr val="000000"/>
                </a:solidFill>
              </a:defRPr>
            </a:pPr>
            <a:r>
              <a:rPr sz="4000">
                <a:solidFill>
                  <a:srgbClr val="FFFFFF"/>
                </a:solidFill>
              </a:rPr>
              <a:t>HTTP (80) </a:t>
            </a:r>
            <a:endParaRPr sz="4000">
              <a:solidFill>
                <a:srgbClr val="FFFFFF"/>
              </a:solidFill>
            </a:endParaRPr>
          </a:p>
          <a:p>
            <a:pPr lvl="0">
              <a:defRPr sz="1800">
                <a:solidFill>
                  <a:srgbClr val="000000"/>
                </a:solidFill>
              </a:defRPr>
            </a:pPr>
            <a:r>
              <a:rPr sz="4000">
                <a:solidFill>
                  <a:srgbClr val="FFFFFF"/>
                </a:solidFill>
              </a:rPr>
              <a:t>HTTPS (443) - Secure</a:t>
            </a:r>
            <a:endParaRPr sz="4000">
              <a:solidFill>
                <a:srgbClr val="FFFFFF"/>
              </a:solidFill>
            </a:endParaRPr>
          </a:p>
          <a:p>
            <a:pPr lvl="0">
              <a:defRPr sz="1800">
                <a:solidFill>
                  <a:srgbClr val="000000"/>
                </a:solidFill>
              </a:defRPr>
            </a:pPr>
            <a:r>
              <a:rPr sz="4000">
                <a:solidFill>
                  <a:srgbClr val="FFFFFF"/>
                </a:solidFill>
              </a:rPr>
              <a:t>SMTP (25) (Mail)</a:t>
            </a:r>
            <a:endParaRPr sz="4000">
              <a:solidFill>
                <a:srgbClr val="FFFFFF"/>
              </a:solidFill>
            </a:endParaRPr>
          </a:p>
          <a:p>
            <a:pPr lvl="0">
              <a:defRPr sz="1800">
                <a:solidFill>
                  <a:srgbClr val="000000"/>
                </a:solidFill>
              </a:defRPr>
            </a:pPr>
            <a:r>
              <a:rPr sz="4000">
                <a:solidFill>
                  <a:srgbClr val="FFFFFF"/>
                </a:solidFill>
              </a:rPr>
              <a:t>IMAP (143/220/993) - Mail Retrieval</a:t>
            </a:r>
            <a:endParaRPr sz="4000">
              <a:solidFill>
                <a:srgbClr val="FFFFFF"/>
              </a:solidFill>
            </a:endParaRPr>
          </a:p>
          <a:p>
            <a:pPr lvl="0">
              <a:defRPr sz="1800">
                <a:solidFill>
                  <a:srgbClr val="000000"/>
                </a:solidFill>
              </a:defRPr>
            </a:pPr>
            <a:r>
              <a:rPr sz="4000">
                <a:solidFill>
                  <a:srgbClr val="FFFFFF"/>
                </a:solidFill>
              </a:rPr>
              <a:t>POP (109/110) - Mail Retrieval</a:t>
            </a:r>
            <a:endParaRPr sz="4000">
              <a:solidFill>
                <a:srgbClr val="FFFFFF"/>
              </a:solidFill>
            </a:endParaRPr>
          </a:p>
          <a:p>
            <a:pPr lvl="0">
              <a:defRPr sz="1800">
                <a:solidFill>
                  <a:srgbClr val="000000"/>
                </a:solidFill>
              </a:defRPr>
            </a:pPr>
            <a:r>
              <a:rPr sz="4000">
                <a:solidFill>
                  <a:srgbClr val="FFFFFF"/>
                </a:solidFill>
              </a:rPr>
              <a:t>DNS (53) - Domain Name</a:t>
            </a:r>
            <a:endParaRPr sz="4000">
              <a:solidFill>
                <a:srgbClr val="FFFFFF"/>
              </a:solidFill>
            </a:endParaRPr>
          </a:p>
          <a:p>
            <a:pPr lvl="0">
              <a:defRPr sz="1800">
                <a:solidFill>
                  <a:srgbClr val="000000"/>
                </a:solidFill>
              </a:defRPr>
            </a:pPr>
            <a:r>
              <a:rPr sz="4000">
                <a:solidFill>
                  <a:srgbClr val="FFFFFF"/>
                </a:solidFill>
              </a:rPr>
              <a:t>FTP (21) - File Transfer</a:t>
            </a:r>
          </a:p>
        </p:txBody>
      </p:sp>
      <p:sp>
        <p:nvSpPr>
          <p:cNvPr id="997" name="Shape 997"/>
          <p:cNvSpPr/>
          <p:nvPr/>
        </p:nvSpPr>
        <p:spPr>
          <a:xfrm>
            <a:off x="1761678" y="8039100"/>
            <a:ext cx="1272101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u="sng">
                <a:solidFill>
                  <a:srgbClr val="FFFB00"/>
                </a:solidFill>
                <a:latin typeface="+mn-lt"/>
                <a:ea typeface="+mn-ea"/>
                <a:cs typeface="+mn-cs"/>
                <a:sym typeface="Gill Sans"/>
                <a:hlinkClick r:id="rId2" invalidUrl="" action="" tgtFrame="" tooltip="" history="1" highlightClick="0" endSnd="0"/>
              </a:rPr>
              <a:t>http://en.wikipedia.org/wiki/List_of_TCP_and_UDP_port_numbers</a:t>
            </a:r>
            <a:r>
              <a:rPr sz="3600">
                <a:solidFill>
                  <a:srgbClr val="FFFB00"/>
                </a:solidFill>
                <a:latin typeface="+mn-lt"/>
                <a:ea typeface="+mn-ea"/>
                <a:cs typeface="+mn-cs"/>
                <a:sym typeface="Gill Sans"/>
              </a:rPr>
              <a:t> </a:t>
            </a:r>
          </a:p>
        </p:txBody>
      </p:sp>
      <p:sp>
        <p:nvSpPr>
          <p:cNvPr id="998" name="Shape 998"/>
          <p:cNvSpPr/>
          <p:nvPr/>
        </p:nvSpPr>
        <p:spPr>
          <a:xfrm>
            <a:off x="-774700" y="8509000"/>
            <a:ext cx="1270000" cy="1270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3"/>
          </a:blipFill>
          <a:ln w="25400">
            <a:miter lim="400000"/>
          </a:ln>
        </p:spPr>
        <p:txBody>
          <a:bodyPr lIns="50800" tIns="50800" rIns="50800" bIns="5080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Tree>
  </p:cSld>
  <p:clrMapOvr>
    <a:masterClrMapping/>
  </p:clrMapOvr>
  <p:transition spd="med" advClick="1"/>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0" name="Shape 1000"/>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Application Protocols</a:t>
            </a:r>
          </a:p>
        </p:txBody>
      </p:sp>
      <p:sp>
        <p:nvSpPr>
          <p:cNvPr id="1001" name="Shape 1001"/>
          <p:cNvSpPr/>
          <p:nvPr>
            <p:ph type="body" idx="1"/>
          </p:nvPr>
        </p:nvSpPr>
        <p:spPr>
          <a:xfrm>
            <a:off x="1155700" y="5588000"/>
            <a:ext cx="13931900" cy="2095500"/>
          </a:xfrm>
          <a:prstGeom prst="rect">
            <a:avLst/>
          </a:prstGeom>
        </p:spPr>
        <p:txBody>
          <a:bodyPr/>
          <a:lstStyle/>
          <a:p>
            <a:pPr lvl="0">
              <a:defRPr sz="1800">
                <a:solidFill>
                  <a:srgbClr val="000000"/>
                </a:solidFill>
              </a:defRPr>
            </a:pPr>
            <a:r>
              <a:rPr sz="3900" u="sng">
                <a:solidFill>
                  <a:srgbClr val="FFFB00"/>
                </a:solidFill>
                <a:hlinkClick r:id="rId2" invalidUrl="" action="" tgtFrame="" tooltip="" history="1" highlightClick="0" endSnd="0"/>
              </a:rPr>
              <a:t>http://en.wikipedia.org/wiki/Http</a:t>
            </a:r>
            <a:r>
              <a:rPr sz="3900">
                <a:solidFill>
                  <a:srgbClr val="FFFB00"/>
                </a:solidFill>
              </a:rPr>
              <a:t> </a:t>
            </a:r>
            <a:endParaRPr sz="3900">
              <a:solidFill>
                <a:srgbClr val="FFFB00"/>
              </a:solidFill>
            </a:endParaRPr>
          </a:p>
          <a:p>
            <a:pPr lvl="0">
              <a:defRPr sz="1800">
                <a:solidFill>
                  <a:srgbClr val="000000"/>
                </a:solidFill>
              </a:defRPr>
            </a:pPr>
            <a:endParaRPr sz="4500">
              <a:solidFill>
                <a:srgbClr val="FFFB00"/>
              </a:solidFill>
            </a:endParaRPr>
          </a:p>
          <a:p>
            <a:pPr lvl="0">
              <a:defRPr sz="1800">
                <a:solidFill>
                  <a:srgbClr val="000000"/>
                </a:solidFill>
              </a:defRPr>
            </a:pPr>
            <a:r>
              <a:rPr sz="3900" u="sng">
                <a:solidFill>
                  <a:srgbClr val="FFFB00"/>
                </a:solidFill>
                <a:hlinkClick r:id="rId3" invalidUrl="" action="" tgtFrame="" tooltip="" history="1" highlightClick="0" endSnd="0"/>
              </a:rPr>
              <a:t>http://en.wikipedia.org/wiki/Pop3</a:t>
            </a:r>
            <a:r>
              <a:rPr sz="3900">
                <a:solidFill>
                  <a:srgbClr val="FFFB00"/>
                </a:solidFill>
              </a:rPr>
              <a:t> </a:t>
            </a:r>
          </a:p>
        </p:txBody>
      </p:sp>
    </p:spTree>
  </p:cSld>
  <p:clrMapOvr>
    <a:masterClrMapping/>
  </p:clrMapOvr>
  <p:transition spd="med" advClick="1"/>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3" name="Shape 1003"/>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Application Protocol </a:t>
            </a:r>
          </a:p>
        </p:txBody>
      </p:sp>
      <p:sp>
        <p:nvSpPr>
          <p:cNvPr id="1004" name="Shape 1004"/>
          <p:cNvSpPr/>
          <p:nvPr>
            <p:ph type="body" idx="1"/>
          </p:nvPr>
        </p:nvSpPr>
        <p:spPr>
          <a:xfrm>
            <a:off x="1155700" y="2603500"/>
            <a:ext cx="7264400" cy="5702300"/>
          </a:xfrm>
          <a:prstGeom prst="rect">
            <a:avLst/>
          </a:prstGeom>
        </p:spPr>
        <p:txBody>
          <a:bodyPr/>
          <a:lstStyle/>
          <a:p>
            <a:pPr lvl="1">
              <a:defRPr sz="1800">
                <a:solidFill>
                  <a:srgbClr val="000000"/>
                </a:solidFill>
              </a:defRPr>
            </a:pPr>
            <a:r>
              <a:rPr sz="3600">
                <a:solidFill>
                  <a:srgbClr val="FFFFFF"/>
                </a:solidFill>
              </a:rPr>
              <a:t>Since TCP gives us a reliable pipe, what to we want to do with the pipe?  What problem do we want to solve?</a:t>
            </a:r>
            <a:endParaRPr sz="3600">
              <a:solidFill>
                <a:srgbClr val="FFFFFF"/>
              </a:solidFill>
            </a:endParaRPr>
          </a:p>
          <a:p>
            <a:pPr lvl="2">
              <a:defRPr sz="1800">
                <a:solidFill>
                  <a:srgbClr val="000000"/>
                </a:solidFill>
              </a:defRPr>
            </a:pPr>
            <a:r>
              <a:rPr sz="3600">
                <a:solidFill>
                  <a:srgbClr val="FFFFFF"/>
                </a:solidFill>
              </a:rPr>
              <a:t>Mail</a:t>
            </a:r>
            <a:endParaRPr sz="3600">
              <a:solidFill>
                <a:srgbClr val="FFFFFF"/>
              </a:solidFill>
            </a:endParaRPr>
          </a:p>
          <a:p>
            <a:pPr lvl="2">
              <a:defRPr sz="1800">
                <a:solidFill>
                  <a:srgbClr val="000000"/>
                </a:solidFill>
              </a:defRPr>
            </a:pPr>
            <a:r>
              <a:rPr sz="3600">
                <a:solidFill>
                  <a:srgbClr val="FFFFFF"/>
                </a:solidFill>
              </a:rPr>
              <a:t>World Wide Web</a:t>
            </a:r>
            <a:endParaRPr sz="3600">
              <a:solidFill>
                <a:srgbClr val="FFFFFF"/>
              </a:solidFill>
            </a:endParaRPr>
          </a:p>
          <a:p>
            <a:pPr lvl="2">
              <a:defRPr sz="1800">
                <a:solidFill>
                  <a:srgbClr val="000000"/>
                </a:solidFill>
              </a:defRPr>
            </a:pPr>
            <a:r>
              <a:rPr sz="3600">
                <a:solidFill>
                  <a:srgbClr val="FFFFFF"/>
                </a:solidFill>
              </a:rPr>
              <a:t>Stream kitty videos</a:t>
            </a:r>
          </a:p>
        </p:txBody>
      </p:sp>
      <p:pic>
        <p:nvPicPr>
          <p:cNvPr id="1005" name="Snapshot 2008-09-30 12-32-52.jpg"/>
          <p:cNvPicPr/>
          <p:nvPr/>
        </p:nvPicPr>
        <p:blipFill>
          <a:blip r:embed="rId2">
            <a:extLst/>
          </a:blip>
          <a:stretch>
            <a:fillRect/>
          </a:stretch>
        </p:blipFill>
        <p:spPr>
          <a:xfrm>
            <a:off x="9309100" y="2806700"/>
            <a:ext cx="6007100" cy="4699000"/>
          </a:xfrm>
          <a:prstGeom prst="rect">
            <a:avLst/>
          </a:prstGeom>
          <a:ln w="12700">
            <a:miter lim="400000"/>
          </a:ln>
        </p:spPr>
      </p:pic>
      <p:sp>
        <p:nvSpPr>
          <p:cNvPr id="1006" name="Shape 1006"/>
          <p:cNvSpPr/>
          <p:nvPr/>
        </p:nvSpPr>
        <p:spPr>
          <a:xfrm>
            <a:off x="9613900" y="3390900"/>
            <a:ext cx="5410200" cy="673100"/>
          </a:xfrm>
          <a:prstGeom prst="rect">
            <a:avLst/>
          </a:prstGeom>
          <a:ln w="25400">
            <a:solidFill>
              <a:srgbClr val="00F900"/>
            </a:solidFill>
            <a:miter lim="400000"/>
          </a:ln>
        </p:spPr>
        <p:txBody>
          <a:bodyPr lIns="0" tIns="0" rIns="0" bIns="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1007" name="Shape 1007"/>
          <p:cNvSpPr/>
          <p:nvPr/>
        </p:nvSpPr>
        <p:spPr>
          <a:xfrm>
            <a:off x="9382224" y="7562850"/>
            <a:ext cx="5854701" cy="914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546100">
              <a:defRPr sz="1800"/>
            </a:pPr>
            <a:r>
              <a:rPr sz="2800">
                <a:solidFill>
                  <a:srgbClr val="FFFFFF"/>
                </a:solidFill>
                <a:latin typeface="+mn-lt"/>
                <a:ea typeface="+mn-ea"/>
                <a:cs typeface="+mn-cs"/>
                <a:sym typeface="Gill Sans"/>
              </a:rPr>
              <a:t>Source: </a:t>
            </a:r>
            <a:r>
              <a:rPr sz="2800" u="sng">
                <a:solidFill>
                  <a:srgbClr val="FFFFFF"/>
                </a:solidFill>
                <a:latin typeface="+mn-lt"/>
                <a:ea typeface="+mn-ea"/>
                <a:cs typeface="+mn-cs"/>
                <a:sym typeface="Gill Sans"/>
                <a:hlinkClick r:id="rId3" invalidUrl="" action="" tgtFrame="" tooltip="" history="1" highlightClick="0" endSnd="0"/>
              </a:rPr>
              <a:t>http://en.wikipedia.org/wiki/Internet_Protocol_Suite</a:t>
            </a:r>
            <a:r>
              <a:rPr sz="2800">
                <a:solidFill>
                  <a:srgbClr val="FFFFFF"/>
                </a:solidFill>
                <a:latin typeface="+mn-lt"/>
                <a:ea typeface="+mn-ea"/>
                <a:cs typeface="+mn-cs"/>
                <a:sym typeface="Gill Sans"/>
              </a:rPr>
              <a:t> </a:t>
            </a:r>
          </a:p>
        </p:txBody>
      </p:sp>
    </p:spTree>
  </p:cSld>
  <p:clrMapOvr>
    <a:masterClrMapping/>
  </p:clrMapOvr>
  <p:transition spd="med" advClick="1"/>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9" name="Shape 1009"/>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HTTP - Hypertext Transport Protocol</a:t>
            </a:r>
          </a:p>
        </p:txBody>
      </p:sp>
      <p:sp>
        <p:nvSpPr>
          <p:cNvPr id="1010" name="Shape 1010"/>
          <p:cNvSpPr/>
          <p:nvPr>
            <p:ph type="body" idx="1"/>
          </p:nvPr>
        </p:nvSpPr>
        <p:spPr>
          <a:prstGeom prst="rect">
            <a:avLst/>
          </a:prstGeom>
        </p:spPr>
        <p:txBody>
          <a:bodyPr/>
          <a:lstStyle/>
          <a:p>
            <a:pPr lvl="0">
              <a:defRPr sz="1800">
                <a:solidFill>
                  <a:srgbClr val="000000"/>
                </a:solidFill>
              </a:defRPr>
            </a:pPr>
            <a:r>
              <a:rPr sz="3600">
                <a:solidFill>
                  <a:srgbClr val="FFFFFF"/>
                </a:solidFill>
              </a:rPr>
              <a:t>The dominant Application Layer Protocol on the Internet</a:t>
            </a:r>
            <a:endParaRPr sz="3600">
              <a:solidFill>
                <a:srgbClr val="FFFFFF"/>
              </a:solidFill>
            </a:endParaRPr>
          </a:p>
          <a:p>
            <a:pPr lvl="0">
              <a:defRPr sz="1800">
                <a:solidFill>
                  <a:srgbClr val="000000"/>
                </a:solidFill>
              </a:defRPr>
            </a:pPr>
            <a:r>
              <a:rPr sz="3600">
                <a:solidFill>
                  <a:srgbClr val="FFFFFF"/>
                </a:solidFill>
              </a:rPr>
              <a:t>Invented for the Web - to Retrieve HTML,  Images, Documents etc</a:t>
            </a:r>
            <a:endParaRPr sz="3600">
              <a:solidFill>
                <a:srgbClr val="FFFFFF"/>
              </a:solidFill>
            </a:endParaRPr>
          </a:p>
          <a:p>
            <a:pPr lvl="0">
              <a:defRPr sz="1800">
                <a:solidFill>
                  <a:srgbClr val="000000"/>
                </a:solidFill>
              </a:defRPr>
            </a:pPr>
            <a:r>
              <a:rPr sz="3600">
                <a:solidFill>
                  <a:srgbClr val="FFFFFF"/>
                </a:solidFill>
              </a:rPr>
              <a:t>Extended to be data in addition to documents - RSS, Web Services, etc..</a:t>
            </a:r>
            <a:endParaRPr sz="3600">
              <a:solidFill>
                <a:srgbClr val="FFFFFF"/>
              </a:solidFill>
            </a:endParaRPr>
          </a:p>
          <a:p>
            <a:pPr lvl="0">
              <a:defRPr sz="1800">
                <a:solidFill>
                  <a:srgbClr val="000000"/>
                </a:solidFill>
              </a:defRPr>
            </a:pPr>
            <a:r>
              <a:rPr sz="3600">
                <a:solidFill>
                  <a:srgbClr val="FFFFFF"/>
                </a:solidFill>
              </a:rPr>
              <a:t>Basic Concept - Make a Connection - Request a document - Retrieve the Document - Close the Connection</a:t>
            </a:r>
          </a:p>
        </p:txBody>
      </p:sp>
      <p:sp>
        <p:nvSpPr>
          <p:cNvPr id="1011" name="Shape 1011"/>
          <p:cNvSpPr/>
          <p:nvPr/>
        </p:nvSpPr>
        <p:spPr>
          <a:xfrm>
            <a:off x="5003787" y="8102600"/>
            <a:ext cx="623225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u="sng">
                <a:solidFill>
                  <a:srgbClr val="FFFB00"/>
                </a:solidFill>
                <a:latin typeface="+mn-lt"/>
                <a:ea typeface="+mn-ea"/>
                <a:cs typeface="+mn-cs"/>
                <a:sym typeface="Gill Sans"/>
                <a:hlinkClick r:id="rId2" invalidUrl="" action="" tgtFrame="" tooltip="" history="1" highlightClick="0" endSnd="0"/>
              </a:rPr>
              <a:t>http://en.wikipedia.org/wiki/Http</a:t>
            </a:r>
            <a:r>
              <a:rPr sz="3600">
                <a:solidFill>
                  <a:srgbClr val="FFFB00"/>
                </a:solidFill>
                <a:latin typeface="+mn-lt"/>
                <a:ea typeface="+mn-ea"/>
                <a:cs typeface="+mn-cs"/>
                <a:sym typeface="Gill Sans"/>
              </a:rPr>
              <a:t> </a:t>
            </a:r>
          </a:p>
        </p:txBody>
      </p:sp>
    </p:spTree>
  </p:cSld>
  <p:clrMapOvr>
    <a:masterClrMapping/>
  </p:clrMapOvr>
  <p:transition spd="med" advClick="1"/>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3" name="Shape 1013"/>
          <p:cNvSpPr/>
          <p:nvPr>
            <p:ph type="title"/>
          </p:nvPr>
        </p:nvSpPr>
        <p:spPr>
          <a:xfrm>
            <a:off x="1155700" y="241300"/>
            <a:ext cx="14414500" cy="1828800"/>
          </a:xfrm>
          <a:prstGeom prst="rect">
            <a:avLst/>
          </a:prstGeom>
        </p:spPr>
        <p:txBody>
          <a:bodyPr/>
          <a:lstStyle>
            <a:lvl1pPr>
              <a:defRPr sz="5900">
                <a:solidFill>
                  <a:srgbClr val="FF9300"/>
                </a:solidFill>
              </a:defRPr>
            </a:lvl1pPr>
          </a:lstStyle>
          <a:p>
            <a:pPr lvl="0">
              <a:defRPr sz="1800">
                <a:solidFill>
                  <a:srgbClr val="000000"/>
                </a:solidFill>
              </a:defRPr>
            </a:pPr>
            <a:r>
              <a:rPr sz="5900">
                <a:solidFill>
                  <a:srgbClr val="FF9300"/>
                </a:solidFill>
              </a:rPr>
              <a:t>HTTP Request / Response Cycle</a:t>
            </a:r>
          </a:p>
        </p:txBody>
      </p:sp>
      <p:sp>
        <p:nvSpPr>
          <p:cNvPr id="1014" name="Shape 1014"/>
          <p:cNvSpPr/>
          <p:nvPr/>
        </p:nvSpPr>
        <p:spPr>
          <a:xfrm>
            <a:off x="3589126" y="8343900"/>
            <a:ext cx="6783662" cy="469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500" u="sng">
                <a:solidFill>
                  <a:srgbClr val="FFFFFF"/>
                </a:solidFill>
                <a:latin typeface="+mn-lt"/>
                <a:ea typeface="+mn-ea"/>
                <a:cs typeface="+mn-cs"/>
                <a:sym typeface="Gill Sans"/>
                <a:hlinkClick r:id="rId2" invalidUrl="" action="" tgtFrame="" tooltip="" history="1" highlightClick="0" endSnd="0"/>
              </a:rPr>
              <a:t>http://www.oreilly.com/openbook/cgi/ch04_02.html</a:t>
            </a:r>
            <a:r>
              <a:rPr sz="2500">
                <a:solidFill>
                  <a:srgbClr val="FFFFFF"/>
                </a:solidFill>
                <a:latin typeface="+mn-lt"/>
                <a:ea typeface="+mn-ea"/>
                <a:cs typeface="+mn-cs"/>
                <a:sym typeface="Gill Sans"/>
              </a:rPr>
              <a:t> </a:t>
            </a:r>
          </a:p>
        </p:txBody>
      </p:sp>
      <p:sp>
        <p:nvSpPr>
          <p:cNvPr id="1015" name="Shape 1015"/>
          <p:cNvSpPr/>
          <p:nvPr/>
        </p:nvSpPr>
        <p:spPr>
          <a:xfrm>
            <a:off x="6483722" y="5486400"/>
            <a:ext cx="2747070" cy="9779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6000">
                <a:solidFill>
                  <a:srgbClr val="0433FF"/>
                </a:solidFill>
                <a:latin typeface="+mn-lt"/>
                <a:ea typeface="+mn-ea"/>
                <a:cs typeface="+mn-cs"/>
                <a:sym typeface="Gill Sans"/>
              </a:defRPr>
            </a:lvl1pPr>
          </a:lstStyle>
          <a:p>
            <a:pPr lvl="0">
              <a:defRPr sz="1800">
                <a:solidFill>
                  <a:srgbClr val="000000"/>
                </a:solidFill>
              </a:defRPr>
            </a:pPr>
            <a:r>
              <a:rPr sz="6000">
                <a:solidFill>
                  <a:srgbClr val="0433FF"/>
                </a:solidFill>
              </a:rPr>
              <a:t>Browser</a:t>
            </a:r>
          </a:p>
        </p:txBody>
      </p:sp>
      <p:sp>
        <p:nvSpPr>
          <p:cNvPr id="1016" name="Shape 1016"/>
          <p:cNvSpPr/>
          <p:nvPr/>
        </p:nvSpPr>
        <p:spPr>
          <a:xfrm>
            <a:off x="6193767" y="2127250"/>
            <a:ext cx="3326979" cy="8636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5200">
                <a:solidFill>
                  <a:srgbClr val="0433FF"/>
                </a:solidFill>
                <a:latin typeface="+mn-lt"/>
                <a:ea typeface="+mn-ea"/>
                <a:cs typeface="+mn-cs"/>
                <a:sym typeface="Gill Sans"/>
              </a:defRPr>
            </a:lvl1pPr>
          </a:lstStyle>
          <a:p>
            <a:pPr lvl="0">
              <a:defRPr sz="1800">
                <a:solidFill>
                  <a:srgbClr val="000000"/>
                </a:solidFill>
              </a:defRPr>
            </a:pPr>
            <a:r>
              <a:rPr sz="5200">
                <a:solidFill>
                  <a:srgbClr val="0433FF"/>
                </a:solidFill>
              </a:rPr>
              <a:t>Web Server</a:t>
            </a:r>
          </a:p>
        </p:txBody>
      </p:sp>
      <p:sp>
        <p:nvSpPr>
          <p:cNvPr id="1017" name="Shape 1017"/>
          <p:cNvSpPr/>
          <p:nvPr/>
        </p:nvSpPr>
        <p:spPr>
          <a:xfrm flipH="1">
            <a:off x="7473436" y="3207264"/>
            <a:ext cx="21967" cy="2064953"/>
          </a:xfrm>
          <a:prstGeom prst="line">
            <a:avLst/>
          </a:prstGeom>
          <a:ln w="114300">
            <a:solidFill>
              <a:srgbClr val="FFFB00"/>
            </a:solidFill>
            <a:miter lim="400000"/>
            <a:headEnd type="triangle"/>
          </a:ln>
        </p:spPr>
        <p:txBody>
          <a:bodyPr lIns="0" tIns="0" rIns="0" bIns="0"/>
          <a:lstStyle/>
          <a:p>
            <a:pPr lvl="0"/>
          </a:p>
        </p:txBody>
      </p:sp>
      <p:sp>
        <p:nvSpPr>
          <p:cNvPr id="1018" name="Shape 1018"/>
          <p:cNvSpPr/>
          <p:nvPr/>
        </p:nvSpPr>
        <p:spPr>
          <a:xfrm>
            <a:off x="5303341" y="3524250"/>
            <a:ext cx="1780432" cy="127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4000">
                <a:solidFill>
                  <a:srgbClr val="FFFB00"/>
                </a:solidFill>
                <a:latin typeface="+mn-lt"/>
                <a:ea typeface="+mn-ea"/>
                <a:cs typeface="+mn-cs"/>
                <a:sym typeface="Gill Sans"/>
              </a:rPr>
              <a:t>HTTP</a:t>
            </a:r>
            <a:endParaRPr sz="4000">
              <a:solidFill>
                <a:srgbClr val="FFFB00"/>
              </a:solidFill>
              <a:latin typeface="+mn-lt"/>
              <a:ea typeface="+mn-ea"/>
              <a:cs typeface="+mn-cs"/>
              <a:sym typeface="Gill Sans"/>
            </a:endParaRPr>
          </a:p>
          <a:p>
            <a:pPr lvl="0" algn="ctr" defTabSz="546100">
              <a:defRPr sz="1800"/>
            </a:pPr>
            <a:r>
              <a:rPr sz="4000">
                <a:solidFill>
                  <a:srgbClr val="FFFB00"/>
                </a:solidFill>
                <a:latin typeface="+mn-lt"/>
                <a:ea typeface="+mn-ea"/>
                <a:cs typeface="+mn-cs"/>
                <a:sym typeface="Gill Sans"/>
              </a:rPr>
              <a:t>Request</a:t>
            </a:r>
          </a:p>
        </p:txBody>
      </p:sp>
      <p:sp>
        <p:nvSpPr>
          <p:cNvPr id="1019" name="Shape 1019"/>
          <p:cNvSpPr/>
          <p:nvPr/>
        </p:nvSpPr>
        <p:spPr>
          <a:xfrm flipV="1">
            <a:off x="8220332" y="3229232"/>
            <a:ext cx="21968" cy="2108887"/>
          </a:xfrm>
          <a:prstGeom prst="line">
            <a:avLst/>
          </a:prstGeom>
          <a:ln w="114300">
            <a:solidFill>
              <a:srgbClr val="00F900"/>
            </a:solidFill>
            <a:miter lim="400000"/>
            <a:headEnd type="triangle"/>
          </a:ln>
        </p:spPr>
        <p:txBody>
          <a:bodyPr lIns="0" tIns="0" rIns="0" bIns="0"/>
          <a:lstStyle/>
          <a:p>
            <a:pPr lvl="0"/>
          </a:p>
        </p:txBody>
      </p:sp>
      <p:sp>
        <p:nvSpPr>
          <p:cNvPr id="1020" name="Shape 1020"/>
          <p:cNvSpPr/>
          <p:nvPr/>
        </p:nvSpPr>
        <p:spPr>
          <a:xfrm>
            <a:off x="8655248" y="3524250"/>
            <a:ext cx="2087018" cy="127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4000">
                <a:solidFill>
                  <a:srgbClr val="00F900"/>
                </a:solidFill>
                <a:latin typeface="+mn-lt"/>
                <a:ea typeface="+mn-ea"/>
                <a:cs typeface="+mn-cs"/>
                <a:sym typeface="Gill Sans"/>
              </a:rPr>
              <a:t>HTTP</a:t>
            </a:r>
            <a:endParaRPr sz="4000">
              <a:solidFill>
                <a:srgbClr val="00F900"/>
              </a:solidFill>
              <a:latin typeface="+mn-lt"/>
              <a:ea typeface="+mn-ea"/>
              <a:cs typeface="+mn-cs"/>
              <a:sym typeface="Gill Sans"/>
            </a:endParaRPr>
          </a:p>
          <a:p>
            <a:pPr lvl="0" algn="ctr" defTabSz="546100">
              <a:defRPr sz="1800"/>
            </a:pPr>
            <a:r>
              <a:rPr sz="4000">
                <a:solidFill>
                  <a:srgbClr val="00F900"/>
                </a:solidFill>
                <a:latin typeface="+mn-lt"/>
                <a:ea typeface="+mn-ea"/>
                <a:cs typeface="+mn-cs"/>
                <a:sym typeface="Gill Sans"/>
              </a:rPr>
              <a:t>Response</a:t>
            </a:r>
          </a:p>
        </p:txBody>
      </p:sp>
      <p:sp>
        <p:nvSpPr>
          <p:cNvPr id="1021" name="Shape 1021"/>
          <p:cNvSpPr/>
          <p:nvPr/>
        </p:nvSpPr>
        <p:spPr>
          <a:xfrm>
            <a:off x="5756721" y="6813550"/>
            <a:ext cx="47498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Internet Explorer, FireFox, Safari, etc.</a:t>
            </a:r>
          </a:p>
        </p:txBody>
      </p:sp>
      <p:pic>
        <p:nvPicPr>
          <p:cNvPr id="1022" name="Snapshot 2008-03-31 10-40-28.jpg"/>
          <p:cNvPicPr/>
          <p:nvPr/>
        </p:nvPicPr>
        <p:blipFill>
          <a:blip r:embed="rId3">
            <a:extLst/>
          </a:blip>
          <a:stretch>
            <a:fillRect/>
          </a:stretch>
        </p:blipFill>
        <p:spPr>
          <a:xfrm>
            <a:off x="939800" y="6663535"/>
            <a:ext cx="4521200" cy="1452513"/>
          </a:xfrm>
          <a:prstGeom prst="rect">
            <a:avLst/>
          </a:prstGeom>
          <a:ln w="12700">
            <a:miter lim="400000"/>
          </a:ln>
        </p:spPr>
      </p:pic>
      <p:pic>
        <p:nvPicPr>
          <p:cNvPr id="1023" name="Snapshot 2008-03-31 10-55-42.jpg"/>
          <p:cNvPicPr/>
          <p:nvPr/>
        </p:nvPicPr>
        <p:blipFill>
          <a:blip r:embed="rId4">
            <a:extLst/>
          </a:blip>
          <a:stretch>
            <a:fillRect/>
          </a:stretch>
        </p:blipFill>
        <p:spPr>
          <a:xfrm>
            <a:off x="11722100" y="5733180"/>
            <a:ext cx="3390900" cy="2521820"/>
          </a:xfrm>
          <a:prstGeom prst="rect">
            <a:avLst/>
          </a:prstGeom>
          <a:ln w="12700">
            <a:miter lim="400000"/>
          </a:ln>
        </p:spPr>
      </p:pic>
      <p:sp>
        <p:nvSpPr>
          <p:cNvPr id="1024" name="Shape 1024"/>
          <p:cNvSpPr/>
          <p:nvPr/>
        </p:nvSpPr>
        <p:spPr>
          <a:xfrm flipH="1">
            <a:off x="4427356" y="6082024"/>
            <a:ext cx="1900633" cy="1363986"/>
          </a:xfrm>
          <a:prstGeom prst="line">
            <a:avLst/>
          </a:prstGeom>
          <a:ln w="114300">
            <a:solidFill>
              <a:srgbClr val="FFFB00"/>
            </a:solidFill>
            <a:miter lim="400000"/>
            <a:headEnd type="triangle"/>
          </a:ln>
        </p:spPr>
        <p:txBody>
          <a:bodyPr lIns="0" tIns="0" rIns="0" bIns="0"/>
          <a:lstStyle/>
          <a:p>
            <a:pPr lvl="0"/>
          </a:p>
        </p:txBody>
      </p:sp>
      <p:sp>
        <p:nvSpPr>
          <p:cNvPr id="1025" name="Shape 1025"/>
          <p:cNvSpPr/>
          <p:nvPr/>
        </p:nvSpPr>
        <p:spPr>
          <a:xfrm flipH="1" flipV="1">
            <a:off x="9413723" y="5903142"/>
            <a:ext cx="2012436" cy="1319263"/>
          </a:xfrm>
          <a:prstGeom prst="line">
            <a:avLst/>
          </a:prstGeom>
          <a:ln w="114300">
            <a:solidFill>
              <a:srgbClr val="00F900"/>
            </a:solidFill>
            <a:miter lim="400000"/>
            <a:headEnd type="triangle"/>
          </a:ln>
        </p:spPr>
        <p:txBody>
          <a:bodyPr lIns="0" tIns="0" rIns="0" bIns="0"/>
          <a:lstStyle/>
          <a:p>
            <a:pPr lvl="0"/>
          </a:p>
        </p:txBody>
      </p:sp>
      <p:sp>
        <p:nvSpPr>
          <p:cNvPr id="1026" name="Shape 1026"/>
          <p:cNvSpPr/>
          <p:nvPr/>
        </p:nvSpPr>
        <p:spPr>
          <a:xfrm>
            <a:off x="11440033" y="8496300"/>
            <a:ext cx="46101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46100">
              <a:defRPr sz="1800"/>
            </a:pPr>
            <a:r>
              <a:rPr sz="2500">
                <a:solidFill>
                  <a:srgbClr val="FFFFFF"/>
                </a:solidFill>
                <a:latin typeface="+mn-lt"/>
                <a:ea typeface="+mn-ea"/>
                <a:cs typeface="+mn-cs"/>
                <a:sym typeface="Gill Sans"/>
              </a:rPr>
              <a:t>Source: </a:t>
            </a:r>
            <a:r>
              <a:rPr sz="2500" u="sng">
                <a:solidFill>
                  <a:srgbClr val="FFFFFF"/>
                </a:solidFill>
                <a:latin typeface="+mn-lt"/>
                <a:ea typeface="+mn-ea"/>
                <a:cs typeface="+mn-cs"/>
                <a:sym typeface="Gill Sans"/>
                <a:hlinkClick r:id="rId5" invalidUrl="" action="" tgtFrame="" tooltip="" history="1" highlightClick="0" endSnd="0"/>
              </a:rPr>
              <a:t>http://www.dr-chuck.com/</a:t>
            </a:r>
          </a:p>
        </p:txBody>
      </p:sp>
    </p:spTree>
  </p:cSld>
  <p:clrMapOvr>
    <a:masterClrMapping/>
  </p:clrMapOvr>
  <p:transition spd="med" advClick="1"/>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8" name="Shape 1028"/>
          <p:cNvSpPr/>
          <p:nvPr>
            <p:ph type="title"/>
          </p:nvPr>
        </p:nvSpPr>
        <p:spPr>
          <a:xfrm>
            <a:off x="1155700" y="241300"/>
            <a:ext cx="14414500" cy="1828800"/>
          </a:xfrm>
          <a:prstGeom prst="rect">
            <a:avLst/>
          </a:prstGeom>
        </p:spPr>
        <p:txBody>
          <a:bodyPr/>
          <a:lstStyle>
            <a:lvl1pPr>
              <a:defRPr sz="5900">
                <a:solidFill>
                  <a:srgbClr val="FF9300"/>
                </a:solidFill>
              </a:defRPr>
            </a:lvl1pPr>
          </a:lstStyle>
          <a:p>
            <a:pPr lvl="0">
              <a:defRPr sz="1800">
                <a:solidFill>
                  <a:srgbClr val="000000"/>
                </a:solidFill>
              </a:defRPr>
            </a:pPr>
            <a:r>
              <a:rPr sz="5900">
                <a:solidFill>
                  <a:srgbClr val="FF9300"/>
                </a:solidFill>
              </a:rPr>
              <a:t>HTTP Request / Response Cycle</a:t>
            </a:r>
          </a:p>
        </p:txBody>
      </p:sp>
      <p:sp>
        <p:nvSpPr>
          <p:cNvPr id="1029" name="Shape 1029"/>
          <p:cNvSpPr/>
          <p:nvPr/>
        </p:nvSpPr>
        <p:spPr>
          <a:xfrm>
            <a:off x="6483722" y="5486400"/>
            <a:ext cx="2747070" cy="9779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6000">
                <a:solidFill>
                  <a:srgbClr val="0433FF"/>
                </a:solidFill>
                <a:latin typeface="+mn-lt"/>
                <a:ea typeface="+mn-ea"/>
                <a:cs typeface="+mn-cs"/>
                <a:sym typeface="Gill Sans"/>
              </a:defRPr>
            </a:lvl1pPr>
          </a:lstStyle>
          <a:p>
            <a:pPr lvl="0">
              <a:defRPr sz="1800">
                <a:solidFill>
                  <a:srgbClr val="000000"/>
                </a:solidFill>
              </a:defRPr>
            </a:pPr>
            <a:r>
              <a:rPr sz="6000">
                <a:solidFill>
                  <a:srgbClr val="0433FF"/>
                </a:solidFill>
              </a:rPr>
              <a:t>Browser</a:t>
            </a:r>
          </a:p>
        </p:txBody>
      </p:sp>
      <p:sp>
        <p:nvSpPr>
          <p:cNvPr id="1030" name="Shape 1030"/>
          <p:cNvSpPr/>
          <p:nvPr/>
        </p:nvSpPr>
        <p:spPr>
          <a:xfrm>
            <a:off x="6193767" y="2127250"/>
            <a:ext cx="3326979" cy="8636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5200">
                <a:solidFill>
                  <a:srgbClr val="0433FF"/>
                </a:solidFill>
                <a:latin typeface="+mn-lt"/>
                <a:ea typeface="+mn-ea"/>
                <a:cs typeface="+mn-cs"/>
                <a:sym typeface="Gill Sans"/>
              </a:defRPr>
            </a:lvl1pPr>
          </a:lstStyle>
          <a:p>
            <a:pPr lvl="0">
              <a:defRPr sz="1800">
                <a:solidFill>
                  <a:srgbClr val="000000"/>
                </a:solidFill>
              </a:defRPr>
            </a:pPr>
            <a:r>
              <a:rPr sz="5200">
                <a:solidFill>
                  <a:srgbClr val="0433FF"/>
                </a:solidFill>
              </a:rPr>
              <a:t>Web Server</a:t>
            </a:r>
          </a:p>
        </p:txBody>
      </p:sp>
      <p:sp>
        <p:nvSpPr>
          <p:cNvPr id="1031" name="Shape 1031"/>
          <p:cNvSpPr/>
          <p:nvPr/>
        </p:nvSpPr>
        <p:spPr>
          <a:xfrm flipH="1">
            <a:off x="7473436" y="3207264"/>
            <a:ext cx="21967" cy="2064953"/>
          </a:xfrm>
          <a:prstGeom prst="line">
            <a:avLst/>
          </a:prstGeom>
          <a:ln w="114300">
            <a:solidFill>
              <a:srgbClr val="FFFB00"/>
            </a:solidFill>
            <a:miter lim="400000"/>
            <a:headEnd type="triangle"/>
          </a:ln>
        </p:spPr>
        <p:txBody>
          <a:bodyPr lIns="0" tIns="0" rIns="0" bIns="0"/>
          <a:lstStyle/>
          <a:p>
            <a:pPr lvl="0"/>
          </a:p>
        </p:txBody>
      </p:sp>
      <p:sp>
        <p:nvSpPr>
          <p:cNvPr id="1032" name="Shape 1032"/>
          <p:cNvSpPr/>
          <p:nvPr/>
        </p:nvSpPr>
        <p:spPr>
          <a:xfrm>
            <a:off x="5303341" y="3524250"/>
            <a:ext cx="1780432" cy="127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4000">
                <a:solidFill>
                  <a:srgbClr val="FFFB00"/>
                </a:solidFill>
                <a:latin typeface="+mn-lt"/>
                <a:ea typeface="+mn-ea"/>
                <a:cs typeface="+mn-cs"/>
                <a:sym typeface="Gill Sans"/>
              </a:rPr>
              <a:t>HTTP</a:t>
            </a:r>
            <a:endParaRPr sz="4000">
              <a:solidFill>
                <a:srgbClr val="FFFB00"/>
              </a:solidFill>
              <a:latin typeface="+mn-lt"/>
              <a:ea typeface="+mn-ea"/>
              <a:cs typeface="+mn-cs"/>
              <a:sym typeface="Gill Sans"/>
            </a:endParaRPr>
          </a:p>
          <a:p>
            <a:pPr lvl="0" algn="ctr" defTabSz="546100">
              <a:defRPr sz="1800"/>
            </a:pPr>
            <a:r>
              <a:rPr sz="4000">
                <a:solidFill>
                  <a:srgbClr val="FFFB00"/>
                </a:solidFill>
                <a:latin typeface="+mn-lt"/>
                <a:ea typeface="+mn-ea"/>
                <a:cs typeface="+mn-cs"/>
                <a:sym typeface="Gill Sans"/>
              </a:rPr>
              <a:t>Request</a:t>
            </a:r>
          </a:p>
        </p:txBody>
      </p:sp>
      <p:sp>
        <p:nvSpPr>
          <p:cNvPr id="1033" name="Shape 1033"/>
          <p:cNvSpPr/>
          <p:nvPr/>
        </p:nvSpPr>
        <p:spPr>
          <a:xfrm flipV="1">
            <a:off x="8220332" y="3229232"/>
            <a:ext cx="21968" cy="2108887"/>
          </a:xfrm>
          <a:prstGeom prst="line">
            <a:avLst/>
          </a:prstGeom>
          <a:ln w="114300">
            <a:solidFill>
              <a:srgbClr val="00F900"/>
            </a:solidFill>
            <a:miter lim="400000"/>
            <a:headEnd type="triangle"/>
          </a:ln>
        </p:spPr>
        <p:txBody>
          <a:bodyPr lIns="0" tIns="0" rIns="0" bIns="0"/>
          <a:lstStyle/>
          <a:p>
            <a:pPr lvl="0"/>
          </a:p>
        </p:txBody>
      </p:sp>
      <p:sp>
        <p:nvSpPr>
          <p:cNvPr id="1034" name="Shape 1034"/>
          <p:cNvSpPr/>
          <p:nvPr/>
        </p:nvSpPr>
        <p:spPr>
          <a:xfrm>
            <a:off x="8655248" y="3524250"/>
            <a:ext cx="2087018" cy="127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4000">
                <a:solidFill>
                  <a:srgbClr val="00F900"/>
                </a:solidFill>
                <a:latin typeface="+mn-lt"/>
                <a:ea typeface="+mn-ea"/>
                <a:cs typeface="+mn-cs"/>
                <a:sym typeface="Gill Sans"/>
              </a:rPr>
              <a:t>HTTP</a:t>
            </a:r>
            <a:endParaRPr sz="4000">
              <a:solidFill>
                <a:srgbClr val="00F900"/>
              </a:solidFill>
              <a:latin typeface="+mn-lt"/>
              <a:ea typeface="+mn-ea"/>
              <a:cs typeface="+mn-cs"/>
              <a:sym typeface="Gill Sans"/>
            </a:endParaRPr>
          </a:p>
          <a:p>
            <a:pPr lvl="0" algn="ctr" defTabSz="546100">
              <a:defRPr sz="1800"/>
            </a:pPr>
            <a:r>
              <a:rPr sz="4000">
                <a:solidFill>
                  <a:srgbClr val="00F900"/>
                </a:solidFill>
                <a:latin typeface="+mn-lt"/>
                <a:ea typeface="+mn-ea"/>
                <a:cs typeface="+mn-cs"/>
                <a:sym typeface="Gill Sans"/>
              </a:rPr>
              <a:t>Response</a:t>
            </a:r>
          </a:p>
        </p:txBody>
      </p:sp>
      <p:sp>
        <p:nvSpPr>
          <p:cNvPr id="1035" name="Shape 1035"/>
          <p:cNvSpPr/>
          <p:nvPr/>
        </p:nvSpPr>
        <p:spPr>
          <a:xfrm>
            <a:off x="5756721" y="6813550"/>
            <a:ext cx="47498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Internet Explorer, FireFox, Safari, etc.</a:t>
            </a:r>
          </a:p>
        </p:txBody>
      </p:sp>
      <p:pic>
        <p:nvPicPr>
          <p:cNvPr id="1036" name="Snapshot 2008-03-31 10-40-28.jpg"/>
          <p:cNvPicPr/>
          <p:nvPr/>
        </p:nvPicPr>
        <p:blipFill>
          <a:blip r:embed="rId2">
            <a:extLst/>
          </a:blip>
          <a:stretch>
            <a:fillRect/>
          </a:stretch>
        </p:blipFill>
        <p:spPr>
          <a:xfrm>
            <a:off x="939800" y="6663535"/>
            <a:ext cx="4521200" cy="1452513"/>
          </a:xfrm>
          <a:prstGeom prst="rect">
            <a:avLst/>
          </a:prstGeom>
          <a:ln w="12700">
            <a:miter lim="400000"/>
          </a:ln>
        </p:spPr>
      </p:pic>
      <p:pic>
        <p:nvPicPr>
          <p:cNvPr id="1037" name="Snapshot 2008-03-31 10-55-42.jpg"/>
          <p:cNvPicPr/>
          <p:nvPr/>
        </p:nvPicPr>
        <p:blipFill>
          <a:blip r:embed="rId3">
            <a:extLst/>
          </a:blip>
          <a:stretch>
            <a:fillRect/>
          </a:stretch>
        </p:blipFill>
        <p:spPr>
          <a:xfrm>
            <a:off x="11722100" y="6037980"/>
            <a:ext cx="3390900" cy="2521820"/>
          </a:xfrm>
          <a:prstGeom prst="rect">
            <a:avLst/>
          </a:prstGeom>
          <a:ln w="12700">
            <a:miter lim="400000"/>
          </a:ln>
        </p:spPr>
      </p:pic>
      <p:sp>
        <p:nvSpPr>
          <p:cNvPr id="1038" name="Shape 1038"/>
          <p:cNvSpPr/>
          <p:nvPr/>
        </p:nvSpPr>
        <p:spPr>
          <a:xfrm flipH="1">
            <a:off x="4427356" y="6082024"/>
            <a:ext cx="1900633" cy="1363986"/>
          </a:xfrm>
          <a:prstGeom prst="line">
            <a:avLst/>
          </a:prstGeom>
          <a:ln w="114300">
            <a:solidFill>
              <a:srgbClr val="FFFB00"/>
            </a:solidFill>
            <a:miter lim="400000"/>
            <a:headEnd type="triangle"/>
          </a:ln>
        </p:spPr>
        <p:txBody>
          <a:bodyPr lIns="0" tIns="0" rIns="0" bIns="0"/>
          <a:lstStyle/>
          <a:p>
            <a:pPr lvl="0"/>
          </a:p>
        </p:txBody>
      </p:sp>
      <p:sp>
        <p:nvSpPr>
          <p:cNvPr id="1039" name="Shape 1039"/>
          <p:cNvSpPr/>
          <p:nvPr/>
        </p:nvSpPr>
        <p:spPr>
          <a:xfrm flipH="1" flipV="1">
            <a:off x="9413723" y="5903142"/>
            <a:ext cx="2012436" cy="1319263"/>
          </a:xfrm>
          <a:prstGeom prst="line">
            <a:avLst/>
          </a:prstGeom>
          <a:ln w="114300">
            <a:solidFill>
              <a:srgbClr val="00F900"/>
            </a:solidFill>
            <a:miter lim="400000"/>
            <a:headEnd type="triangle"/>
          </a:ln>
        </p:spPr>
        <p:txBody>
          <a:bodyPr lIns="0" tIns="0" rIns="0" bIns="0"/>
          <a:lstStyle/>
          <a:p>
            <a:pPr lvl="0"/>
          </a:p>
        </p:txBody>
      </p:sp>
      <p:sp>
        <p:nvSpPr>
          <p:cNvPr id="1040" name="Shape 1040"/>
          <p:cNvSpPr/>
          <p:nvPr/>
        </p:nvSpPr>
        <p:spPr>
          <a:xfrm>
            <a:off x="1069106" y="3848100"/>
            <a:ext cx="69850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GET /page2.html</a:t>
            </a:r>
          </a:p>
        </p:txBody>
      </p:sp>
      <p:sp>
        <p:nvSpPr>
          <p:cNvPr id="1041" name="Shape 1041"/>
          <p:cNvSpPr/>
          <p:nvPr/>
        </p:nvSpPr>
        <p:spPr>
          <a:xfrm>
            <a:off x="11000506" y="2508250"/>
            <a:ext cx="4965701" cy="3454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546100">
              <a:defRPr sz="1800"/>
            </a:pPr>
            <a:r>
              <a:rPr sz="3800">
                <a:solidFill>
                  <a:srgbClr val="00F900"/>
                </a:solidFill>
                <a:latin typeface="+mn-lt"/>
                <a:ea typeface="+mn-ea"/>
                <a:cs typeface="+mn-cs"/>
                <a:sym typeface="Gill Sans"/>
              </a:rPr>
              <a:t>&lt;head&gt; .. &lt;/head&gt;</a:t>
            </a:r>
            <a:endParaRPr sz="3800">
              <a:solidFill>
                <a:srgbClr val="00F900"/>
              </a:solidFill>
              <a:latin typeface="+mn-lt"/>
              <a:ea typeface="+mn-ea"/>
              <a:cs typeface="+mn-cs"/>
              <a:sym typeface="Gill Sans"/>
            </a:endParaRPr>
          </a:p>
          <a:p>
            <a:pPr lvl="0" defTabSz="546100">
              <a:defRPr sz="1800"/>
            </a:pPr>
            <a:r>
              <a:rPr sz="3800">
                <a:solidFill>
                  <a:srgbClr val="00F900"/>
                </a:solidFill>
                <a:latin typeface="+mn-lt"/>
                <a:ea typeface="+mn-ea"/>
                <a:cs typeface="+mn-cs"/>
                <a:sym typeface="Gill Sans"/>
              </a:rPr>
              <a:t>&lt;body&gt;</a:t>
            </a:r>
            <a:endParaRPr sz="3800">
              <a:solidFill>
                <a:srgbClr val="00F900"/>
              </a:solidFill>
              <a:latin typeface="+mn-lt"/>
              <a:ea typeface="+mn-ea"/>
              <a:cs typeface="+mn-cs"/>
              <a:sym typeface="Gill Sans"/>
            </a:endParaRPr>
          </a:p>
          <a:p>
            <a:pPr lvl="0" defTabSz="546100">
              <a:defRPr sz="1800"/>
            </a:pPr>
            <a:r>
              <a:rPr sz="3800">
                <a:solidFill>
                  <a:srgbClr val="00F900"/>
                </a:solidFill>
                <a:latin typeface="+mn-lt"/>
                <a:ea typeface="+mn-ea"/>
                <a:cs typeface="+mn-cs"/>
                <a:sym typeface="Gill Sans"/>
              </a:rPr>
              <a:t>&lt;h1&gt;Welcome to my </a:t>
            </a:r>
            <a:endParaRPr sz="3800">
              <a:solidFill>
                <a:srgbClr val="00F900"/>
              </a:solidFill>
              <a:latin typeface="+mn-lt"/>
              <a:ea typeface="+mn-ea"/>
              <a:cs typeface="+mn-cs"/>
              <a:sym typeface="Gill Sans"/>
            </a:endParaRPr>
          </a:p>
          <a:p>
            <a:pPr lvl="0" defTabSz="546100">
              <a:defRPr sz="1800"/>
            </a:pPr>
            <a:r>
              <a:rPr sz="3800">
                <a:solidFill>
                  <a:srgbClr val="00F900"/>
                </a:solidFill>
                <a:latin typeface="+mn-lt"/>
                <a:ea typeface="+mn-ea"/>
                <a:cs typeface="+mn-cs"/>
                <a:sym typeface="Gill Sans"/>
              </a:rPr>
              <a:t>   application&lt;/h1&gt;</a:t>
            </a:r>
            <a:endParaRPr sz="3800">
              <a:solidFill>
                <a:srgbClr val="00F900"/>
              </a:solidFill>
              <a:latin typeface="+mn-lt"/>
              <a:ea typeface="+mn-ea"/>
              <a:cs typeface="+mn-cs"/>
              <a:sym typeface="Gill Sans"/>
            </a:endParaRPr>
          </a:p>
          <a:p>
            <a:pPr lvl="0" defTabSz="546100">
              <a:defRPr sz="1800"/>
            </a:pPr>
            <a:r>
              <a:rPr sz="3800">
                <a:solidFill>
                  <a:srgbClr val="00F900"/>
                </a:solidFill>
                <a:latin typeface="+mn-lt"/>
                <a:ea typeface="+mn-ea"/>
                <a:cs typeface="+mn-cs"/>
                <a:sym typeface="Gill Sans"/>
              </a:rPr>
              <a:t> ....</a:t>
            </a:r>
            <a:endParaRPr sz="3800">
              <a:solidFill>
                <a:srgbClr val="00F900"/>
              </a:solidFill>
              <a:latin typeface="+mn-lt"/>
              <a:ea typeface="+mn-ea"/>
              <a:cs typeface="+mn-cs"/>
              <a:sym typeface="Gill Sans"/>
            </a:endParaRPr>
          </a:p>
          <a:p>
            <a:pPr lvl="0" defTabSz="546100">
              <a:defRPr sz="1800"/>
            </a:pPr>
            <a:r>
              <a:rPr sz="3800">
                <a:solidFill>
                  <a:srgbClr val="00F900"/>
                </a:solidFill>
                <a:latin typeface="+mn-lt"/>
                <a:ea typeface="+mn-ea"/>
                <a:cs typeface="+mn-cs"/>
                <a:sym typeface="Gill Sans"/>
              </a:rPr>
              <a:t>&lt;/body&gt;</a:t>
            </a:r>
          </a:p>
        </p:txBody>
      </p:sp>
      <p:sp>
        <p:nvSpPr>
          <p:cNvPr id="1042" name="Shape 1042"/>
          <p:cNvSpPr/>
          <p:nvPr/>
        </p:nvSpPr>
        <p:spPr>
          <a:xfrm>
            <a:off x="3589126" y="8343900"/>
            <a:ext cx="6783662" cy="469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500" u="sng">
                <a:solidFill>
                  <a:srgbClr val="FFFFFF"/>
                </a:solidFill>
                <a:latin typeface="+mn-lt"/>
                <a:ea typeface="+mn-ea"/>
                <a:cs typeface="+mn-cs"/>
                <a:sym typeface="Gill Sans"/>
                <a:hlinkClick r:id="rId4" invalidUrl="" action="" tgtFrame="" tooltip="" history="1" highlightClick="0" endSnd="0"/>
              </a:rPr>
              <a:t>http://www.oreilly.com/openbook/cgi/ch04_02.html</a:t>
            </a:r>
            <a:r>
              <a:rPr sz="2500">
                <a:solidFill>
                  <a:srgbClr val="FFFFFF"/>
                </a:solidFill>
                <a:latin typeface="+mn-lt"/>
                <a:ea typeface="+mn-ea"/>
                <a:cs typeface="+mn-cs"/>
                <a:sym typeface="Gill Sans"/>
              </a:rPr>
              <a:t> </a:t>
            </a:r>
          </a:p>
        </p:txBody>
      </p:sp>
      <p:sp>
        <p:nvSpPr>
          <p:cNvPr id="1043" name="Shape 1043"/>
          <p:cNvSpPr/>
          <p:nvPr/>
        </p:nvSpPr>
        <p:spPr>
          <a:xfrm>
            <a:off x="11440033" y="8496300"/>
            <a:ext cx="46101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46100">
              <a:defRPr sz="1800"/>
            </a:pPr>
            <a:r>
              <a:rPr sz="2500">
                <a:solidFill>
                  <a:srgbClr val="FFFFFF"/>
                </a:solidFill>
                <a:latin typeface="+mn-lt"/>
                <a:ea typeface="+mn-ea"/>
                <a:cs typeface="+mn-cs"/>
                <a:sym typeface="Gill Sans"/>
              </a:rPr>
              <a:t>Source: </a:t>
            </a:r>
            <a:r>
              <a:rPr sz="2500" u="sng">
                <a:solidFill>
                  <a:srgbClr val="FFFFFF"/>
                </a:solidFill>
                <a:latin typeface="+mn-lt"/>
                <a:ea typeface="+mn-ea"/>
                <a:cs typeface="+mn-cs"/>
                <a:sym typeface="Gill Sans"/>
                <a:hlinkClick r:id="rId5" invalidUrl="" action="" tgtFrame="" tooltip="" history="1" highlightClick="0" endSnd="0"/>
              </a:rPr>
              <a:t>http://www.dr-chuck.com/</a:t>
            </a:r>
          </a:p>
        </p:txBody>
      </p:sp>
    </p:spTree>
  </p:cSld>
  <p:clrMapOvr>
    <a:masterClrMapping/>
  </p:clrMapOvr>
  <p:transition spd="med" advClick="1"/>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5" name="Shape 1045"/>
          <p:cNvSpPr/>
          <p:nvPr>
            <p:ph type="title"/>
          </p:nvPr>
        </p:nvSpPr>
        <p:spPr>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Internet Standards</a:t>
            </a:r>
          </a:p>
        </p:txBody>
      </p:sp>
      <p:sp>
        <p:nvSpPr>
          <p:cNvPr id="1046" name="Shape 1046"/>
          <p:cNvSpPr/>
          <p:nvPr>
            <p:ph type="body" idx="1"/>
          </p:nvPr>
        </p:nvSpPr>
        <p:spPr>
          <a:xfrm>
            <a:off x="1155700" y="2603500"/>
            <a:ext cx="7734300" cy="5702300"/>
          </a:xfrm>
          <a:prstGeom prst="rect">
            <a:avLst/>
          </a:prstGeom>
        </p:spPr>
        <p:txBody>
          <a:bodyPr/>
          <a:lstStyle/>
          <a:p>
            <a:pPr lvl="0">
              <a:defRPr sz="1800">
                <a:solidFill>
                  <a:srgbClr val="000000"/>
                </a:solidFill>
              </a:defRPr>
            </a:pPr>
            <a:r>
              <a:rPr sz="3600">
                <a:solidFill>
                  <a:srgbClr val="FFFFFF"/>
                </a:solidFill>
              </a:rPr>
              <a:t>The standards for all of the Internet protocols (inner workings) are developed by an organization</a:t>
            </a:r>
            <a:endParaRPr sz="3600">
              <a:solidFill>
                <a:srgbClr val="FFFFFF"/>
              </a:solidFill>
            </a:endParaRPr>
          </a:p>
          <a:p>
            <a:pPr lvl="0">
              <a:defRPr sz="1800">
                <a:solidFill>
                  <a:srgbClr val="000000"/>
                </a:solidFill>
              </a:defRPr>
            </a:pPr>
            <a:r>
              <a:rPr sz="3600">
                <a:solidFill>
                  <a:srgbClr val="FFFFFF"/>
                </a:solidFill>
              </a:rPr>
              <a:t>Internet Engineering Task Force (IETF)</a:t>
            </a:r>
            <a:endParaRPr sz="3600">
              <a:solidFill>
                <a:srgbClr val="FFFFFF"/>
              </a:solidFill>
            </a:endParaRPr>
          </a:p>
          <a:p>
            <a:pPr lvl="0">
              <a:defRPr sz="1800">
                <a:solidFill>
                  <a:srgbClr val="000000"/>
                </a:solidFill>
              </a:defRPr>
            </a:pPr>
            <a:r>
              <a:rPr sz="3600">
                <a:solidFill>
                  <a:srgbClr val="FFFFFF"/>
                </a:solidFill>
              </a:rPr>
              <a:t>www.ietf.org</a:t>
            </a:r>
            <a:endParaRPr sz="3600">
              <a:solidFill>
                <a:srgbClr val="FFFFFF"/>
              </a:solidFill>
            </a:endParaRPr>
          </a:p>
          <a:p>
            <a:pPr lvl="0">
              <a:defRPr sz="1800">
                <a:solidFill>
                  <a:srgbClr val="000000"/>
                </a:solidFill>
              </a:defRPr>
            </a:pPr>
            <a:r>
              <a:rPr sz="3600">
                <a:solidFill>
                  <a:srgbClr val="FFFFFF"/>
                </a:solidFill>
              </a:rPr>
              <a:t>Standards are called “RFCs” - “Request for Comments”</a:t>
            </a:r>
          </a:p>
        </p:txBody>
      </p:sp>
      <p:sp>
        <p:nvSpPr>
          <p:cNvPr id="1047" name="Shape 1047"/>
          <p:cNvSpPr/>
          <p:nvPr/>
        </p:nvSpPr>
        <p:spPr>
          <a:xfrm>
            <a:off x="9692543" y="8083550"/>
            <a:ext cx="5364808"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2400">
                <a:solidFill>
                  <a:srgbClr val="FFFB00"/>
                </a:solidFill>
                <a:latin typeface="+mn-lt"/>
                <a:ea typeface="+mn-ea"/>
                <a:cs typeface="+mn-cs"/>
                <a:sym typeface="Gill Sans"/>
              </a:defRPr>
            </a:lvl1pPr>
          </a:lstStyle>
          <a:p>
            <a:pPr lvl="0">
              <a:defRPr sz="1800">
                <a:solidFill>
                  <a:srgbClr val="000000"/>
                </a:solidFill>
              </a:defRPr>
            </a:pPr>
            <a:r>
              <a:rPr sz="2400">
                <a:solidFill>
                  <a:srgbClr val="FFFB00"/>
                </a:solidFill>
              </a:rPr>
              <a:t>Source: http://www.ietf.org/rfc/rfc1945.txt </a:t>
            </a:r>
          </a:p>
        </p:txBody>
      </p:sp>
      <p:pic>
        <p:nvPicPr>
          <p:cNvPr id="1048" name="Untitled.png"/>
          <p:cNvPicPr/>
          <p:nvPr/>
        </p:nvPicPr>
        <p:blipFill>
          <a:blip r:embed="rId2">
            <a:extLst/>
          </a:blip>
          <a:stretch>
            <a:fillRect/>
          </a:stretch>
        </p:blipFill>
        <p:spPr>
          <a:xfrm>
            <a:off x="9182100" y="2216464"/>
            <a:ext cx="6388100" cy="5416236"/>
          </a:xfrm>
          <a:prstGeom prst="rect">
            <a:avLst/>
          </a:prstGeom>
          <a:ln w="12700">
            <a:miter lim="400000"/>
          </a:ln>
        </p:spPr>
      </p:pic>
    </p:spTree>
  </p:cSld>
  <p:clrMapOvr>
    <a:masterClrMapping/>
  </p:clrMapOvr>
  <p:transition spd="med" advClick="1"/>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50" name="Snapshot 2008-10-09 12-39-13.jpg"/>
          <p:cNvPicPr/>
          <p:nvPr/>
        </p:nvPicPr>
        <p:blipFill>
          <a:blip r:embed="rId2">
            <a:extLst/>
          </a:blip>
          <a:stretch>
            <a:fillRect/>
          </a:stretch>
        </p:blipFill>
        <p:spPr>
          <a:xfrm>
            <a:off x="1993900" y="533400"/>
            <a:ext cx="12703008" cy="7277100"/>
          </a:xfrm>
          <a:prstGeom prst="rect">
            <a:avLst/>
          </a:prstGeom>
          <a:ln w="12700">
            <a:miter lim="400000"/>
          </a:ln>
        </p:spPr>
      </p:pic>
      <p:pic>
        <p:nvPicPr>
          <p:cNvPr id="1051" name="Snapshot 2008-10-09 12-40-44.jpg"/>
          <p:cNvPicPr/>
          <p:nvPr/>
        </p:nvPicPr>
        <p:blipFill>
          <a:blip r:embed="rId3">
            <a:extLst/>
          </a:blip>
          <a:stretch>
            <a:fillRect/>
          </a:stretch>
        </p:blipFill>
        <p:spPr>
          <a:xfrm>
            <a:off x="1981200" y="571500"/>
            <a:ext cx="12674600" cy="7506109"/>
          </a:xfrm>
          <a:prstGeom prst="rect">
            <a:avLst/>
          </a:prstGeom>
          <a:ln w="12700">
            <a:miter lim="400000"/>
          </a:ln>
        </p:spPr>
      </p:pic>
    </p:spTree>
  </p:cSld>
  <p:clrMapOvr>
    <a:masterClrMapping/>
  </p:clrMapOvr>
  <p:transition spd="med" advClick="1"/>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53" name="Snapshot 2008-10-09 12-39-13.jpg"/>
          <p:cNvPicPr/>
          <p:nvPr/>
        </p:nvPicPr>
        <p:blipFill>
          <a:blip r:embed="rId2">
            <a:extLst/>
          </a:blip>
          <a:stretch>
            <a:fillRect/>
          </a:stretch>
        </p:blipFill>
        <p:spPr>
          <a:xfrm>
            <a:off x="1993900" y="939800"/>
            <a:ext cx="12703008" cy="7277100"/>
          </a:xfrm>
          <a:prstGeom prst="rect">
            <a:avLst/>
          </a:prstGeom>
          <a:ln w="12700">
            <a:miter lim="400000"/>
          </a:ln>
        </p:spPr>
      </p:pic>
      <p:sp>
        <p:nvSpPr>
          <p:cNvPr id="1054" name="Shape 1054"/>
          <p:cNvSpPr/>
          <p:nvPr/>
        </p:nvSpPr>
        <p:spPr>
          <a:xfrm>
            <a:off x="9531684" y="8261350"/>
            <a:ext cx="5280126"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2400">
                <a:solidFill>
                  <a:srgbClr val="FFFB00"/>
                </a:solidFill>
                <a:latin typeface="+mn-lt"/>
                <a:ea typeface="+mn-ea"/>
                <a:cs typeface="+mn-cs"/>
                <a:sym typeface="Gill Sans"/>
              </a:defRPr>
            </a:lvl1pPr>
          </a:lstStyle>
          <a:p>
            <a:pPr lvl="0">
              <a:defRPr sz="1800">
                <a:solidFill>
                  <a:srgbClr val="000000"/>
                </a:solidFill>
              </a:defRPr>
            </a:pPr>
            <a:r>
              <a:rPr sz="2400">
                <a:solidFill>
                  <a:srgbClr val="FFFB00"/>
                </a:solidFill>
              </a:rPr>
              <a:t>Source: http://www.ietf.org/rfc/rfc1945.txt</a:t>
            </a:r>
          </a:p>
        </p:txBody>
      </p:sp>
    </p:spTree>
  </p:cSld>
  <p:clrMapOvr>
    <a:masterClrMapping/>
  </p:clrMapOvr>
  <p:transition spd="med" advClick="1"/>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6" name="Shape 1056"/>
          <p:cNvSpPr/>
          <p:nvPr>
            <p:ph type="title"/>
          </p:nvPr>
        </p:nvSpPr>
        <p:spPr>
          <a:xfrm>
            <a:off x="1155700" y="241300"/>
            <a:ext cx="7518400" cy="2298700"/>
          </a:xfrm>
          <a:prstGeom prst="rect">
            <a:avLst/>
          </a:prstGeom>
        </p:spPr>
        <p:txBody>
          <a:bodyPr/>
          <a:lstStyle>
            <a:lvl1pPr>
              <a:defRPr>
                <a:solidFill>
                  <a:srgbClr val="FF9300"/>
                </a:solidFill>
              </a:defRPr>
            </a:lvl1pPr>
          </a:lstStyle>
          <a:p>
            <a:pPr lvl="0">
              <a:defRPr sz="1800">
                <a:solidFill>
                  <a:srgbClr val="000000"/>
                </a:solidFill>
              </a:defRPr>
            </a:pPr>
            <a:r>
              <a:rPr sz="7600">
                <a:solidFill>
                  <a:srgbClr val="FF9300"/>
                </a:solidFill>
              </a:rPr>
              <a:t>“Hacking” HTTP</a:t>
            </a:r>
          </a:p>
        </p:txBody>
      </p:sp>
      <p:sp>
        <p:nvSpPr>
          <p:cNvPr id="1057" name="Shape 1057"/>
          <p:cNvSpPr/>
          <p:nvPr/>
        </p:nvSpPr>
        <p:spPr>
          <a:xfrm>
            <a:off x="764306" y="2686050"/>
            <a:ext cx="14490701" cy="6197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546100">
              <a:defRPr sz="1800"/>
            </a:pPr>
            <a:r>
              <a:rPr sz="3500">
                <a:solidFill>
                  <a:srgbClr val="FFFFFF"/>
                </a:solidFill>
                <a:latin typeface="+mn-lt"/>
                <a:ea typeface="+mn-ea"/>
                <a:cs typeface="+mn-cs"/>
                <a:sym typeface="Gill Sans"/>
              </a:rPr>
              <a:t>Last login: Wed Oct 10 04:20:19 on ttyp2</a:t>
            </a:r>
            <a:endParaRPr sz="3500">
              <a:solidFill>
                <a:srgbClr val="FFFFFF"/>
              </a:solidFill>
              <a:latin typeface="+mn-lt"/>
              <a:ea typeface="+mn-ea"/>
              <a:cs typeface="+mn-cs"/>
              <a:sym typeface="Gill Sans"/>
            </a:endParaRPr>
          </a:p>
          <a:p>
            <a:pPr lvl="0" defTabSz="546100">
              <a:defRPr sz="1800"/>
            </a:pPr>
            <a:r>
              <a:rPr sz="3500">
                <a:solidFill>
                  <a:srgbClr val="FFFFFF"/>
                </a:solidFill>
                <a:latin typeface="+mn-lt"/>
                <a:ea typeface="+mn-ea"/>
                <a:cs typeface="+mn-cs"/>
                <a:sym typeface="Gill Sans"/>
              </a:rPr>
              <a:t>si-csev-mbp:~ csev$ </a:t>
            </a:r>
            <a:r>
              <a:rPr sz="3500">
                <a:solidFill>
                  <a:srgbClr val="FF40FF"/>
                </a:solidFill>
                <a:latin typeface="+mn-lt"/>
                <a:ea typeface="+mn-ea"/>
                <a:cs typeface="+mn-cs"/>
                <a:sym typeface="Gill Sans"/>
              </a:rPr>
              <a:t>telnet www.dr-chuck.com 80</a:t>
            </a:r>
            <a:endParaRPr sz="3500">
              <a:solidFill>
                <a:srgbClr val="00F900"/>
              </a:solidFill>
              <a:latin typeface="+mn-lt"/>
              <a:ea typeface="+mn-ea"/>
              <a:cs typeface="+mn-cs"/>
              <a:sym typeface="Gill Sans"/>
            </a:endParaRPr>
          </a:p>
          <a:p>
            <a:pPr lvl="0" defTabSz="546100">
              <a:defRPr sz="1800"/>
            </a:pPr>
            <a:r>
              <a:rPr sz="3500">
                <a:solidFill>
                  <a:srgbClr val="FFFFFF"/>
                </a:solidFill>
                <a:latin typeface="+mn-lt"/>
                <a:ea typeface="+mn-ea"/>
                <a:cs typeface="+mn-cs"/>
                <a:sym typeface="Gill Sans"/>
              </a:rPr>
              <a:t>Trying 74.208.28.177...</a:t>
            </a:r>
            <a:endParaRPr sz="3500">
              <a:solidFill>
                <a:srgbClr val="FFFFFF"/>
              </a:solidFill>
              <a:latin typeface="+mn-lt"/>
              <a:ea typeface="+mn-ea"/>
              <a:cs typeface="+mn-cs"/>
              <a:sym typeface="Gill Sans"/>
            </a:endParaRPr>
          </a:p>
          <a:p>
            <a:pPr lvl="0" defTabSz="546100">
              <a:defRPr sz="1800"/>
            </a:pPr>
            <a:r>
              <a:rPr sz="3500">
                <a:solidFill>
                  <a:srgbClr val="FFFFFF"/>
                </a:solidFill>
                <a:latin typeface="+mn-lt"/>
                <a:ea typeface="+mn-ea"/>
                <a:cs typeface="+mn-cs"/>
                <a:sym typeface="Gill Sans"/>
              </a:rPr>
              <a:t>Connected to www.dr-chuck.com.</a:t>
            </a:r>
            <a:endParaRPr sz="3500">
              <a:solidFill>
                <a:srgbClr val="FFFFFF"/>
              </a:solidFill>
              <a:latin typeface="+mn-lt"/>
              <a:ea typeface="+mn-ea"/>
              <a:cs typeface="+mn-cs"/>
              <a:sym typeface="Gill Sans"/>
            </a:endParaRPr>
          </a:p>
          <a:p>
            <a:pPr lvl="0" defTabSz="546100">
              <a:defRPr sz="1800"/>
            </a:pPr>
            <a:r>
              <a:rPr sz="3500">
                <a:solidFill>
                  <a:srgbClr val="FFFFFF"/>
                </a:solidFill>
                <a:latin typeface="+mn-lt"/>
                <a:ea typeface="+mn-ea"/>
                <a:cs typeface="+mn-cs"/>
                <a:sym typeface="Gill Sans"/>
              </a:rPr>
              <a:t>Escape character is '^]'.</a:t>
            </a:r>
            <a:endParaRPr sz="3500">
              <a:solidFill>
                <a:srgbClr val="FFFFFF"/>
              </a:solidFill>
              <a:latin typeface="+mn-lt"/>
              <a:ea typeface="+mn-ea"/>
              <a:cs typeface="+mn-cs"/>
              <a:sym typeface="Gill Sans"/>
            </a:endParaRPr>
          </a:p>
          <a:p>
            <a:pPr lvl="0" defTabSz="546100">
              <a:defRPr sz="1800"/>
            </a:pPr>
            <a:r>
              <a:rPr sz="3500">
                <a:solidFill>
                  <a:srgbClr val="FFFB00"/>
                </a:solidFill>
                <a:latin typeface="+mn-lt"/>
                <a:ea typeface="+mn-ea"/>
                <a:cs typeface="+mn-cs"/>
                <a:sym typeface="Gill Sans"/>
              </a:rPr>
              <a:t>GET http://www.dr-chuck.com/page1.htm</a:t>
            </a:r>
            <a:endParaRPr sz="3500">
              <a:solidFill>
                <a:srgbClr val="FFFFFF"/>
              </a:solidFill>
              <a:latin typeface="+mn-lt"/>
              <a:ea typeface="+mn-ea"/>
              <a:cs typeface="+mn-cs"/>
              <a:sym typeface="Gill Sans"/>
            </a:endParaRPr>
          </a:p>
          <a:p>
            <a:pPr lvl="0" defTabSz="546100">
              <a:defRPr sz="1800"/>
            </a:pPr>
            <a:r>
              <a:rPr sz="3500">
                <a:solidFill>
                  <a:srgbClr val="00F900"/>
                </a:solidFill>
                <a:latin typeface="+mn-lt"/>
                <a:ea typeface="+mn-ea"/>
                <a:cs typeface="+mn-cs"/>
                <a:sym typeface="Gill Sans"/>
              </a:rPr>
              <a:t>&lt;h1&gt;The First Page&lt;/h1&gt;</a:t>
            </a:r>
            <a:endParaRPr sz="3500">
              <a:solidFill>
                <a:srgbClr val="00F900"/>
              </a:solidFill>
              <a:latin typeface="+mn-lt"/>
              <a:ea typeface="+mn-ea"/>
              <a:cs typeface="+mn-cs"/>
              <a:sym typeface="Gill Sans"/>
            </a:endParaRPr>
          </a:p>
          <a:p>
            <a:pPr lvl="0" defTabSz="546100">
              <a:defRPr sz="1800"/>
            </a:pPr>
            <a:r>
              <a:rPr sz="3500">
                <a:solidFill>
                  <a:srgbClr val="00F900"/>
                </a:solidFill>
                <a:latin typeface="+mn-lt"/>
                <a:ea typeface="+mn-ea"/>
                <a:cs typeface="+mn-cs"/>
                <a:sym typeface="Gill Sans"/>
              </a:rPr>
              <a:t>&lt;p&gt;</a:t>
            </a:r>
            <a:endParaRPr sz="3500">
              <a:solidFill>
                <a:srgbClr val="00F900"/>
              </a:solidFill>
              <a:latin typeface="+mn-lt"/>
              <a:ea typeface="+mn-ea"/>
              <a:cs typeface="+mn-cs"/>
              <a:sym typeface="Gill Sans"/>
            </a:endParaRPr>
          </a:p>
          <a:p>
            <a:pPr lvl="0" defTabSz="546100">
              <a:defRPr sz="1800"/>
            </a:pPr>
            <a:r>
              <a:rPr sz="3500">
                <a:solidFill>
                  <a:srgbClr val="00F900"/>
                </a:solidFill>
                <a:latin typeface="+mn-lt"/>
                <a:ea typeface="+mn-ea"/>
                <a:cs typeface="+mn-cs"/>
                <a:sym typeface="Gill Sans"/>
              </a:rPr>
              <a:t>If you like, you can switch to the </a:t>
            </a:r>
            <a:endParaRPr sz="3500">
              <a:solidFill>
                <a:srgbClr val="00F900"/>
              </a:solidFill>
              <a:latin typeface="+mn-lt"/>
              <a:ea typeface="+mn-ea"/>
              <a:cs typeface="+mn-cs"/>
              <a:sym typeface="Gill Sans"/>
            </a:endParaRPr>
          </a:p>
          <a:p>
            <a:pPr lvl="0" defTabSz="546100">
              <a:defRPr sz="1800"/>
            </a:pPr>
            <a:r>
              <a:rPr sz="3500">
                <a:solidFill>
                  <a:srgbClr val="00F900"/>
                </a:solidFill>
                <a:latin typeface="+mn-lt"/>
                <a:ea typeface="+mn-ea"/>
                <a:cs typeface="+mn-cs"/>
                <a:sym typeface="Gill Sans"/>
              </a:rPr>
              <a:t>&lt;a href="http://www.dr-chuck.com/page2.htm"&gt;</a:t>
            </a:r>
            <a:endParaRPr sz="3500">
              <a:solidFill>
                <a:srgbClr val="00F900"/>
              </a:solidFill>
              <a:latin typeface="+mn-lt"/>
              <a:ea typeface="+mn-ea"/>
              <a:cs typeface="+mn-cs"/>
              <a:sym typeface="Gill Sans"/>
            </a:endParaRPr>
          </a:p>
          <a:p>
            <a:pPr lvl="0" defTabSz="546100">
              <a:defRPr sz="1800"/>
            </a:pPr>
            <a:r>
              <a:rPr sz="3500">
                <a:solidFill>
                  <a:srgbClr val="00F900"/>
                </a:solidFill>
                <a:latin typeface="+mn-lt"/>
                <a:ea typeface="+mn-ea"/>
                <a:cs typeface="+mn-cs"/>
                <a:sym typeface="Gill Sans"/>
              </a:rPr>
              <a:t>Second Page&lt;/a&gt;.</a:t>
            </a:r>
            <a:endParaRPr sz="3500">
              <a:solidFill>
                <a:srgbClr val="00F900"/>
              </a:solidFill>
              <a:latin typeface="+mn-lt"/>
              <a:ea typeface="+mn-ea"/>
              <a:cs typeface="+mn-cs"/>
              <a:sym typeface="Gill Sans"/>
            </a:endParaRPr>
          </a:p>
          <a:p>
            <a:pPr lvl="0" defTabSz="546100">
              <a:defRPr sz="1800"/>
            </a:pPr>
            <a:r>
              <a:rPr sz="3500">
                <a:solidFill>
                  <a:srgbClr val="00F900"/>
                </a:solidFill>
                <a:latin typeface="+mn-lt"/>
                <a:ea typeface="+mn-ea"/>
                <a:cs typeface="+mn-cs"/>
                <a:sym typeface="Gill Sans"/>
              </a:rPr>
              <a:t>&lt;/p&gt;</a:t>
            </a:r>
          </a:p>
        </p:txBody>
      </p:sp>
      <p:sp>
        <p:nvSpPr>
          <p:cNvPr id="1058" name="Shape 1058"/>
          <p:cNvSpPr/>
          <p:nvPr/>
        </p:nvSpPr>
        <p:spPr>
          <a:xfrm>
            <a:off x="10657147" y="4044950"/>
            <a:ext cx="1613819"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HTTP</a:t>
            </a:r>
            <a:endParaRPr sz="3600">
              <a:solidFill>
                <a:srgbClr val="FFFB00"/>
              </a:solidFill>
              <a:latin typeface="+mn-lt"/>
              <a:ea typeface="+mn-ea"/>
              <a:cs typeface="+mn-cs"/>
              <a:sym typeface="Gill Sans"/>
            </a:endParaRPr>
          </a:p>
          <a:p>
            <a:pPr lvl="0" algn="ctr" defTabSz="546100">
              <a:defRPr sz="1800"/>
            </a:pPr>
            <a:r>
              <a:rPr sz="3600">
                <a:solidFill>
                  <a:srgbClr val="FFFB00"/>
                </a:solidFill>
                <a:latin typeface="+mn-lt"/>
                <a:ea typeface="+mn-ea"/>
                <a:cs typeface="+mn-cs"/>
                <a:sym typeface="Gill Sans"/>
              </a:rPr>
              <a:t>Request</a:t>
            </a:r>
          </a:p>
        </p:txBody>
      </p:sp>
      <p:sp>
        <p:nvSpPr>
          <p:cNvPr id="1059" name="Shape 1059"/>
          <p:cNvSpPr/>
          <p:nvPr/>
        </p:nvSpPr>
        <p:spPr>
          <a:xfrm>
            <a:off x="13960884" y="4044950"/>
            <a:ext cx="1889746"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00F900"/>
                </a:solidFill>
                <a:latin typeface="+mn-lt"/>
                <a:ea typeface="+mn-ea"/>
                <a:cs typeface="+mn-cs"/>
                <a:sym typeface="Gill Sans"/>
              </a:rPr>
              <a:t>HTTP</a:t>
            </a:r>
            <a:endParaRPr sz="3600">
              <a:solidFill>
                <a:srgbClr val="00F900"/>
              </a:solidFill>
              <a:latin typeface="+mn-lt"/>
              <a:ea typeface="+mn-ea"/>
              <a:cs typeface="+mn-cs"/>
              <a:sym typeface="Gill Sans"/>
            </a:endParaRPr>
          </a:p>
          <a:p>
            <a:pPr lvl="0" algn="ctr" defTabSz="546100">
              <a:defRPr sz="1800"/>
            </a:pPr>
            <a:r>
              <a:rPr sz="3600">
                <a:solidFill>
                  <a:srgbClr val="00F900"/>
                </a:solidFill>
                <a:latin typeface="+mn-lt"/>
                <a:ea typeface="+mn-ea"/>
                <a:cs typeface="+mn-cs"/>
                <a:sym typeface="Gill Sans"/>
              </a:rPr>
              <a:t>Response</a:t>
            </a:r>
          </a:p>
        </p:txBody>
      </p:sp>
      <p:sp>
        <p:nvSpPr>
          <p:cNvPr id="1060" name="Shape 1060"/>
          <p:cNvSpPr/>
          <p:nvPr/>
        </p:nvSpPr>
        <p:spPr>
          <a:xfrm>
            <a:off x="11665322" y="5943600"/>
            <a:ext cx="2747070" cy="9779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6000">
                <a:solidFill>
                  <a:srgbClr val="0433FF"/>
                </a:solidFill>
                <a:latin typeface="+mn-lt"/>
                <a:ea typeface="+mn-ea"/>
                <a:cs typeface="+mn-cs"/>
                <a:sym typeface="Gill Sans"/>
              </a:defRPr>
            </a:lvl1pPr>
          </a:lstStyle>
          <a:p>
            <a:pPr lvl="0">
              <a:defRPr sz="1800">
                <a:solidFill>
                  <a:srgbClr val="000000"/>
                </a:solidFill>
              </a:defRPr>
            </a:pPr>
            <a:r>
              <a:rPr sz="6000">
                <a:solidFill>
                  <a:srgbClr val="0433FF"/>
                </a:solidFill>
              </a:rPr>
              <a:t>Browser</a:t>
            </a:r>
          </a:p>
        </p:txBody>
      </p:sp>
      <p:sp>
        <p:nvSpPr>
          <p:cNvPr id="1061" name="Shape 1061"/>
          <p:cNvSpPr/>
          <p:nvPr/>
        </p:nvSpPr>
        <p:spPr>
          <a:xfrm>
            <a:off x="11375367" y="2584450"/>
            <a:ext cx="3326979" cy="8636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5200">
                <a:solidFill>
                  <a:srgbClr val="0433FF"/>
                </a:solidFill>
                <a:latin typeface="+mn-lt"/>
                <a:ea typeface="+mn-ea"/>
                <a:cs typeface="+mn-cs"/>
                <a:sym typeface="Gill Sans"/>
              </a:defRPr>
            </a:lvl1pPr>
          </a:lstStyle>
          <a:p>
            <a:pPr lvl="0">
              <a:defRPr sz="1800">
                <a:solidFill>
                  <a:srgbClr val="000000"/>
                </a:solidFill>
              </a:defRPr>
            </a:pPr>
            <a:r>
              <a:rPr sz="5200">
                <a:solidFill>
                  <a:srgbClr val="0433FF"/>
                </a:solidFill>
              </a:rPr>
              <a:t>Web Server</a:t>
            </a:r>
          </a:p>
        </p:txBody>
      </p:sp>
      <p:sp>
        <p:nvSpPr>
          <p:cNvPr id="1062" name="Shape 1062"/>
          <p:cNvSpPr/>
          <p:nvPr/>
        </p:nvSpPr>
        <p:spPr>
          <a:xfrm flipH="1">
            <a:off x="12655036" y="3664464"/>
            <a:ext cx="21967" cy="2064952"/>
          </a:xfrm>
          <a:prstGeom prst="line">
            <a:avLst/>
          </a:prstGeom>
          <a:ln w="114300">
            <a:solidFill>
              <a:srgbClr val="FFFB00"/>
            </a:solidFill>
            <a:miter lim="400000"/>
            <a:headEnd type="triangle"/>
          </a:ln>
        </p:spPr>
        <p:txBody>
          <a:bodyPr lIns="0" tIns="0" rIns="0" bIns="0"/>
          <a:lstStyle/>
          <a:p>
            <a:pPr lvl="0"/>
          </a:p>
        </p:txBody>
      </p:sp>
      <p:sp>
        <p:nvSpPr>
          <p:cNvPr id="1063" name="Shape 1063"/>
          <p:cNvSpPr/>
          <p:nvPr/>
        </p:nvSpPr>
        <p:spPr>
          <a:xfrm flipV="1">
            <a:off x="13401932" y="3686432"/>
            <a:ext cx="21968" cy="2108887"/>
          </a:xfrm>
          <a:prstGeom prst="line">
            <a:avLst/>
          </a:prstGeom>
          <a:ln w="114300">
            <a:solidFill>
              <a:srgbClr val="00F900"/>
            </a:solidFill>
            <a:miter lim="400000"/>
            <a:headEnd type="triangle"/>
          </a:ln>
        </p:spPr>
        <p:txBody>
          <a:bodyPr lIns="0" tIns="0" rIns="0" bIns="0"/>
          <a:lstStyle/>
          <a:p>
            <a:pPr lvl="0"/>
          </a:p>
        </p:txBody>
      </p:sp>
      <p:sp>
        <p:nvSpPr>
          <p:cNvPr id="1064" name="Shape 1064"/>
          <p:cNvSpPr/>
          <p:nvPr/>
        </p:nvSpPr>
        <p:spPr>
          <a:xfrm>
            <a:off x="7989602" y="8242300"/>
            <a:ext cx="770096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lvl="0">
              <a:defRPr sz="1800">
                <a:solidFill>
                  <a:srgbClr val="000000"/>
                </a:solidFill>
              </a:defRPr>
            </a:pPr>
            <a:r>
              <a:rPr sz="3600">
                <a:solidFill>
                  <a:srgbClr val="FF40FF"/>
                </a:solidFill>
              </a:rPr>
              <a:t>Port 80 is the non-encrypted HTTP port</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title"/>
          </p:nvPr>
        </p:nvSpPr>
        <p:spPr>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Efficient Message Transmission:  Packet Switching</a:t>
            </a:r>
          </a:p>
        </p:txBody>
      </p:sp>
      <p:sp>
        <p:nvSpPr>
          <p:cNvPr id="160" name="Shape 160"/>
          <p:cNvSpPr/>
          <p:nvPr>
            <p:ph type="body" idx="1"/>
          </p:nvPr>
        </p:nvSpPr>
        <p:spPr>
          <a:prstGeom prst="rect">
            <a:avLst/>
          </a:prstGeom>
        </p:spPr>
        <p:txBody>
          <a:bodyPr/>
          <a:lstStyle/>
          <a:p>
            <a:pPr lvl="0">
              <a:defRPr sz="1800">
                <a:solidFill>
                  <a:srgbClr val="000000"/>
                </a:solidFill>
              </a:defRPr>
            </a:pPr>
            <a:r>
              <a:rPr sz="3600">
                <a:solidFill>
                  <a:srgbClr val="FFFFFF"/>
                </a:solidFill>
              </a:rPr>
              <a:t>Challenge:  in a simple approach, like store-and-forward, large messages block small ones</a:t>
            </a:r>
            <a:endParaRPr sz="3600">
              <a:solidFill>
                <a:srgbClr val="FFFFFF"/>
              </a:solidFill>
            </a:endParaRPr>
          </a:p>
          <a:p>
            <a:pPr lvl="0">
              <a:defRPr sz="1800">
                <a:solidFill>
                  <a:srgbClr val="000000"/>
                </a:solidFill>
              </a:defRPr>
            </a:pPr>
            <a:r>
              <a:rPr sz="3600">
                <a:solidFill>
                  <a:srgbClr val="FFFFFF"/>
                </a:solidFill>
              </a:rPr>
              <a:t>Break each message into </a:t>
            </a:r>
            <a:r>
              <a:rPr sz="3600">
                <a:solidFill>
                  <a:srgbClr val="00F900"/>
                </a:solidFill>
              </a:rPr>
              <a:t>packets</a:t>
            </a:r>
            <a:endParaRPr sz="3600">
              <a:solidFill>
                <a:srgbClr val="FFFFFF"/>
              </a:solidFill>
            </a:endParaRPr>
          </a:p>
          <a:p>
            <a:pPr lvl="0">
              <a:defRPr sz="1800">
                <a:solidFill>
                  <a:srgbClr val="000000"/>
                </a:solidFill>
              </a:defRPr>
            </a:pPr>
            <a:r>
              <a:rPr sz="3600">
                <a:solidFill>
                  <a:srgbClr val="FFFFFF"/>
                </a:solidFill>
              </a:rPr>
              <a:t>Can allow the packets from a single message to travel over different paths, dynamically adjusting for use</a:t>
            </a:r>
            <a:endParaRPr sz="3600">
              <a:solidFill>
                <a:srgbClr val="FFFFFF"/>
              </a:solidFill>
            </a:endParaRPr>
          </a:p>
          <a:p>
            <a:pPr lvl="0">
              <a:defRPr sz="1800">
                <a:solidFill>
                  <a:srgbClr val="000000"/>
                </a:solidFill>
              </a:defRPr>
            </a:pPr>
            <a:r>
              <a:rPr sz="3600">
                <a:solidFill>
                  <a:srgbClr val="FFFFFF"/>
                </a:solidFill>
              </a:rPr>
              <a:t>Use special-purpose computers, called </a:t>
            </a:r>
            <a:r>
              <a:rPr sz="3600">
                <a:solidFill>
                  <a:srgbClr val="FF40FF"/>
                </a:solidFill>
              </a:rPr>
              <a:t>routers</a:t>
            </a:r>
            <a:r>
              <a:rPr sz="3600">
                <a:solidFill>
                  <a:srgbClr val="FFFFFF"/>
                </a:solidFill>
              </a:rPr>
              <a:t>, for the traffic control</a:t>
            </a:r>
          </a:p>
        </p:txBody>
      </p:sp>
    </p:spTree>
  </p:cSld>
  <p:clrMapOvr>
    <a:masterClrMapping/>
  </p:clrMapOvr>
  <p:transition spd="med" advClick="1"/>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6" name="Shape 1066"/>
          <p:cNvSpPr/>
          <p:nvPr>
            <p:ph type="title"/>
          </p:nvPr>
        </p:nvSpPr>
        <p:spPr>
          <a:xfrm>
            <a:off x="1612900" y="393700"/>
            <a:ext cx="7175500" cy="2298700"/>
          </a:xfrm>
          <a:prstGeom prst="rect">
            <a:avLst/>
          </a:prstGeom>
        </p:spPr>
        <p:txBody>
          <a:bodyPr/>
          <a:lstStyle>
            <a:lvl1pPr>
              <a:defRPr>
                <a:solidFill>
                  <a:srgbClr val="00F5DE"/>
                </a:solidFill>
              </a:defRPr>
            </a:lvl1pPr>
          </a:lstStyle>
          <a:p>
            <a:pPr lvl="0">
              <a:defRPr sz="1800">
                <a:solidFill>
                  <a:srgbClr val="000000"/>
                </a:solidFill>
              </a:defRPr>
            </a:pPr>
            <a:r>
              <a:rPr sz="7600">
                <a:solidFill>
                  <a:srgbClr val="00F5DE"/>
                </a:solidFill>
              </a:rPr>
              <a:t>Accurate Hacking in the Movies</a:t>
            </a:r>
          </a:p>
        </p:txBody>
      </p:sp>
      <p:sp>
        <p:nvSpPr>
          <p:cNvPr id="1067" name="Shape 1067"/>
          <p:cNvSpPr/>
          <p:nvPr>
            <p:ph type="body" idx="1"/>
          </p:nvPr>
        </p:nvSpPr>
        <p:spPr>
          <a:xfrm>
            <a:off x="1155700" y="2603500"/>
            <a:ext cx="7175500" cy="5702300"/>
          </a:xfrm>
          <a:prstGeom prst="rect">
            <a:avLst/>
          </a:prstGeom>
        </p:spPr>
        <p:txBody>
          <a:bodyPr/>
          <a:lstStyle/>
          <a:p>
            <a:pPr lvl="0">
              <a:defRPr sz="1800">
                <a:solidFill>
                  <a:srgbClr val="000000"/>
                </a:solidFill>
              </a:defRPr>
            </a:pPr>
            <a:r>
              <a:rPr sz="3600">
                <a:solidFill>
                  <a:srgbClr val="FFFFFF"/>
                </a:solidFill>
              </a:rPr>
              <a:t>Matrix Reloaded</a:t>
            </a:r>
            <a:endParaRPr sz="3600">
              <a:solidFill>
                <a:srgbClr val="FFFFFF"/>
              </a:solidFill>
            </a:endParaRPr>
          </a:p>
          <a:p>
            <a:pPr lvl="0">
              <a:defRPr sz="1800">
                <a:solidFill>
                  <a:srgbClr val="000000"/>
                </a:solidFill>
              </a:defRPr>
            </a:pPr>
            <a:r>
              <a:rPr sz="3600">
                <a:solidFill>
                  <a:srgbClr val="FFFFFF"/>
                </a:solidFill>
              </a:rPr>
              <a:t>Bourne Ultimatum</a:t>
            </a:r>
            <a:endParaRPr sz="3600">
              <a:solidFill>
                <a:srgbClr val="FFFFFF"/>
              </a:solidFill>
            </a:endParaRPr>
          </a:p>
          <a:p>
            <a:pPr lvl="0">
              <a:defRPr sz="1800">
                <a:solidFill>
                  <a:srgbClr val="000000"/>
                </a:solidFill>
              </a:defRPr>
            </a:pPr>
            <a:r>
              <a:rPr sz="3600">
                <a:solidFill>
                  <a:srgbClr val="FFFFFF"/>
                </a:solidFill>
              </a:rPr>
              <a:t>Die Hard 4</a:t>
            </a:r>
            <a:endParaRPr sz="3600">
              <a:solidFill>
                <a:srgbClr val="FFFFFF"/>
              </a:solidFill>
            </a:endParaRPr>
          </a:p>
          <a:p>
            <a:pPr lvl="0">
              <a:defRPr sz="1800">
                <a:solidFill>
                  <a:srgbClr val="000000"/>
                </a:solidFill>
              </a:defRPr>
            </a:pPr>
            <a:r>
              <a:rPr sz="3600">
                <a:solidFill>
                  <a:srgbClr val="FFFFFF"/>
                </a:solidFill>
              </a:rPr>
              <a:t>...</a:t>
            </a:r>
          </a:p>
        </p:txBody>
      </p:sp>
      <p:pic>
        <p:nvPicPr>
          <p:cNvPr id="1068" name="trinity-nmapscreen-hd-cropscale-418x250.png"/>
          <p:cNvPicPr/>
          <p:nvPr/>
        </p:nvPicPr>
        <p:blipFill>
          <a:blip r:embed="rId2">
            <a:extLst/>
          </a:blip>
          <a:stretch>
            <a:fillRect/>
          </a:stretch>
        </p:blipFill>
        <p:spPr>
          <a:xfrm>
            <a:off x="10020300" y="4572000"/>
            <a:ext cx="4820209" cy="2882900"/>
          </a:xfrm>
          <a:prstGeom prst="rect">
            <a:avLst/>
          </a:prstGeom>
          <a:ln w="12700">
            <a:miter lim="400000"/>
          </a:ln>
        </p:spPr>
      </p:pic>
      <p:pic>
        <p:nvPicPr>
          <p:cNvPr id="1069" name="trinity-hacking-hd-cropscale-302x250.png"/>
          <p:cNvPicPr/>
          <p:nvPr/>
        </p:nvPicPr>
        <p:blipFill>
          <a:blip r:embed="rId3">
            <a:extLst/>
          </a:blip>
          <a:stretch>
            <a:fillRect/>
          </a:stretch>
        </p:blipFill>
        <p:spPr>
          <a:xfrm>
            <a:off x="10033000" y="469900"/>
            <a:ext cx="4801921" cy="3975100"/>
          </a:xfrm>
          <a:prstGeom prst="rect">
            <a:avLst/>
          </a:prstGeom>
          <a:ln w="12700">
            <a:miter lim="400000"/>
          </a:ln>
        </p:spPr>
      </p:pic>
      <p:sp>
        <p:nvSpPr>
          <p:cNvPr id="1070" name="Shape 1070"/>
          <p:cNvSpPr/>
          <p:nvPr/>
        </p:nvSpPr>
        <p:spPr>
          <a:xfrm>
            <a:off x="1103" y="7804150"/>
            <a:ext cx="147066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46100">
              <a:defRPr sz="1800"/>
            </a:pPr>
            <a:r>
              <a:rPr sz="3600">
                <a:solidFill>
                  <a:srgbClr val="00F5DE"/>
                </a:solidFill>
                <a:latin typeface="+mn-lt"/>
                <a:ea typeface="+mn-ea"/>
                <a:cs typeface="+mn-cs"/>
                <a:sym typeface="Gill Sans"/>
              </a:rPr>
              <a:t>http://nmap.org/movies.html (scroll down for video)</a:t>
            </a:r>
            <a:endParaRPr sz="3600">
              <a:solidFill>
                <a:srgbClr val="00F5DE"/>
              </a:solidFill>
              <a:latin typeface="+mn-lt"/>
              <a:ea typeface="+mn-ea"/>
              <a:cs typeface="+mn-cs"/>
              <a:sym typeface="Gill Sans"/>
            </a:endParaRPr>
          </a:p>
          <a:p>
            <a:pPr lvl="0" algn="ctr" defTabSz="546100">
              <a:defRPr sz="1800"/>
            </a:pPr>
            <a:r>
              <a:rPr sz="3600">
                <a:solidFill>
                  <a:srgbClr val="00F5DE"/>
                </a:solidFill>
                <a:latin typeface="+mn-lt"/>
                <a:ea typeface="+mn-ea"/>
                <a:cs typeface="+mn-cs"/>
                <a:sym typeface="Gill Sans"/>
              </a:rPr>
              <a:t> Or search YouTube for "Trinity hacking scene"</a:t>
            </a:r>
          </a:p>
        </p:txBody>
      </p:sp>
    </p:spTree>
  </p:cSld>
  <p:clrMapOvr>
    <a:masterClrMapping/>
  </p:clrMapOvr>
  <p:transition spd="med" advClick="1"/>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72" name="trinity-nmapscreen-hd-cropscale-418x250.png"/>
          <p:cNvPicPr/>
          <p:nvPr/>
        </p:nvPicPr>
        <p:blipFill>
          <a:blip r:embed="rId2">
            <a:extLst/>
          </a:blip>
          <a:stretch>
            <a:fillRect/>
          </a:stretch>
        </p:blipFill>
        <p:spPr>
          <a:xfrm>
            <a:off x="8178800" y="2540000"/>
            <a:ext cx="6327852" cy="3784600"/>
          </a:xfrm>
          <a:prstGeom prst="rect">
            <a:avLst/>
          </a:prstGeom>
          <a:ln w="12700">
            <a:miter lim="400000"/>
          </a:ln>
        </p:spPr>
      </p:pic>
      <p:pic>
        <p:nvPicPr>
          <p:cNvPr id="1073" name="trinity-hacking-hd-cropscale-302x250.png"/>
          <p:cNvPicPr/>
          <p:nvPr/>
        </p:nvPicPr>
        <p:blipFill>
          <a:blip r:embed="rId3">
            <a:extLst/>
          </a:blip>
          <a:stretch>
            <a:fillRect/>
          </a:stretch>
        </p:blipFill>
        <p:spPr>
          <a:xfrm>
            <a:off x="2667000" y="2578100"/>
            <a:ext cx="4801921" cy="3975100"/>
          </a:xfrm>
          <a:prstGeom prst="rect">
            <a:avLst/>
          </a:prstGeom>
          <a:ln w="12700">
            <a:miter lim="400000"/>
          </a:ln>
        </p:spPr>
      </p:pic>
      <p:sp>
        <p:nvSpPr>
          <p:cNvPr id="1074" name="Shape 1074"/>
          <p:cNvSpPr/>
          <p:nvPr/>
        </p:nvSpPr>
        <p:spPr>
          <a:xfrm>
            <a:off x="775803" y="6699250"/>
            <a:ext cx="147066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46100">
              <a:defRPr sz="1800"/>
            </a:pPr>
            <a:r>
              <a:rPr sz="3600">
                <a:solidFill>
                  <a:srgbClr val="00F5DE"/>
                </a:solidFill>
                <a:latin typeface="+mn-lt"/>
                <a:ea typeface="+mn-ea"/>
                <a:cs typeface="+mn-cs"/>
                <a:sym typeface="Gill Sans"/>
              </a:rPr>
              <a:t>http://nmap.org/movies.html (scroll down for video)</a:t>
            </a:r>
            <a:endParaRPr sz="3600">
              <a:solidFill>
                <a:srgbClr val="00F5DE"/>
              </a:solidFill>
              <a:latin typeface="+mn-lt"/>
              <a:ea typeface="+mn-ea"/>
              <a:cs typeface="+mn-cs"/>
              <a:sym typeface="Gill Sans"/>
            </a:endParaRPr>
          </a:p>
          <a:p>
            <a:pPr lvl="0" algn="ctr" defTabSz="546100">
              <a:defRPr sz="1800"/>
            </a:pPr>
            <a:r>
              <a:rPr sz="3600">
                <a:solidFill>
                  <a:srgbClr val="00F5DE"/>
                </a:solidFill>
                <a:latin typeface="+mn-lt"/>
                <a:ea typeface="+mn-ea"/>
                <a:cs typeface="+mn-cs"/>
                <a:sym typeface="Gill Sans"/>
              </a:rPr>
              <a:t> Or search YouTube for "Trinity hacking scene"</a:t>
            </a:r>
          </a:p>
        </p:txBody>
      </p:sp>
    </p:spTree>
  </p:cSld>
  <p:clrMapOvr>
    <a:masterClrMapping/>
  </p:clrMapOvr>
  <p:transition spd="med" advClick="1"/>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6" name="Shape 1076"/>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Application Layer Summary</a:t>
            </a:r>
          </a:p>
        </p:txBody>
      </p:sp>
      <p:sp>
        <p:nvSpPr>
          <p:cNvPr id="1077" name="Shape 1077"/>
          <p:cNvSpPr/>
          <p:nvPr>
            <p:ph type="body" idx="1"/>
          </p:nvPr>
        </p:nvSpPr>
        <p:spPr>
          <a:prstGeom prst="rect">
            <a:avLst/>
          </a:prstGeom>
        </p:spPr>
        <p:txBody>
          <a:bodyPr/>
          <a:lstStyle/>
          <a:p>
            <a:pPr lvl="0">
              <a:defRPr sz="1800">
                <a:solidFill>
                  <a:srgbClr val="000000"/>
                </a:solidFill>
              </a:defRPr>
            </a:pPr>
            <a:r>
              <a:rPr sz="3600">
                <a:solidFill>
                  <a:srgbClr val="FFFFFF"/>
                </a:solidFill>
              </a:rPr>
              <a:t>We start with a “pipe” abstraction - we can send and receive data on the same “socket”</a:t>
            </a:r>
            <a:endParaRPr sz="3600">
              <a:solidFill>
                <a:srgbClr val="FFFFFF"/>
              </a:solidFill>
            </a:endParaRPr>
          </a:p>
          <a:p>
            <a:pPr lvl="0">
              <a:defRPr sz="1800">
                <a:solidFill>
                  <a:srgbClr val="000000"/>
                </a:solidFill>
              </a:defRPr>
            </a:pPr>
            <a:r>
              <a:rPr sz="3600">
                <a:solidFill>
                  <a:srgbClr val="FFFFFF"/>
                </a:solidFill>
              </a:rPr>
              <a:t>We can optionally add a security layer to TCP using SSL - Secure Socket Layer (aka TLS - Transport Layer Security)</a:t>
            </a:r>
            <a:endParaRPr sz="3600">
              <a:solidFill>
                <a:srgbClr val="FFFFFF"/>
              </a:solidFill>
            </a:endParaRPr>
          </a:p>
          <a:p>
            <a:pPr lvl="0">
              <a:defRPr sz="1800">
                <a:solidFill>
                  <a:srgbClr val="000000"/>
                </a:solidFill>
              </a:defRPr>
            </a:pPr>
            <a:r>
              <a:rPr sz="3600">
                <a:solidFill>
                  <a:srgbClr val="FFFFFF"/>
                </a:solidFill>
              </a:rPr>
              <a:t>We use well known “port numbers” so that applications can find a particular application *within* a server such as  a mail server, web service, etc</a:t>
            </a:r>
          </a:p>
        </p:txBody>
      </p:sp>
    </p:spTree>
  </p:cSld>
  <p:clrMapOvr>
    <a:masterClrMapping/>
  </p:clrMapOvr>
  <p:transition spd="med" advClick="1"/>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9" name="Shape 1079"/>
          <p:cNvSpPr/>
          <p:nvPr>
            <p:ph type="title"/>
          </p:nvPr>
        </p:nvSpPr>
        <p:spPr>
          <a:xfrm>
            <a:off x="1155700" y="901700"/>
            <a:ext cx="8432800" cy="35433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The Architecture of the Internet</a:t>
            </a:r>
          </a:p>
        </p:txBody>
      </p:sp>
      <p:sp>
        <p:nvSpPr>
          <p:cNvPr id="1080" name="Shape 1080"/>
          <p:cNvSpPr/>
          <p:nvPr/>
        </p:nvSpPr>
        <p:spPr>
          <a:xfrm>
            <a:off x="10477500" y="13081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Application Layer</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Web, E-Mail, File Transfer</a:t>
            </a:r>
          </a:p>
        </p:txBody>
      </p:sp>
      <p:sp>
        <p:nvSpPr>
          <p:cNvPr id="1081" name="Shape 1081"/>
          <p:cNvSpPr/>
          <p:nvPr/>
        </p:nvSpPr>
        <p:spPr>
          <a:xfrm>
            <a:off x="10477500" y="3035300"/>
            <a:ext cx="4953000" cy="1701800"/>
          </a:xfrm>
          <a:prstGeom prst="rect">
            <a:avLst/>
          </a:prstGeom>
          <a:solidFill/>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Transport Layer (TCP)</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Reliable Connections</a:t>
            </a:r>
          </a:p>
        </p:txBody>
      </p:sp>
      <p:sp>
        <p:nvSpPr>
          <p:cNvPr id="1082" name="Shape 1082"/>
          <p:cNvSpPr/>
          <p:nvPr/>
        </p:nvSpPr>
        <p:spPr>
          <a:xfrm>
            <a:off x="10477500" y="4749800"/>
            <a:ext cx="4953000" cy="1701800"/>
          </a:xfrm>
          <a:prstGeom prst="rect">
            <a:avLst/>
          </a:prstGeom>
          <a:solidFill/>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Internetwork Layer (IP)</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Simple, Unreliable</a:t>
            </a:r>
          </a:p>
        </p:txBody>
      </p:sp>
      <p:sp>
        <p:nvSpPr>
          <p:cNvPr id="1083" name="Shape 1083"/>
          <p:cNvSpPr/>
          <p:nvPr/>
        </p:nvSpPr>
        <p:spPr>
          <a:xfrm>
            <a:off x="10477500" y="64389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Link Layer (Ethernet, WiFi)</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Physical Connections</a:t>
            </a:r>
          </a:p>
        </p:txBody>
      </p:sp>
      <p:pic>
        <p:nvPicPr>
          <p:cNvPr id="1084" name="f10aug1972.png"/>
          <p:cNvPicPr/>
          <p:nvPr/>
        </p:nvPicPr>
        <p:blipFill>
          <a:blip r:embed="rId2">
            <a:extLst/>
          </a:blip>
          <a:stretch>
            <a:fillRect/>
          </a:stretch>
        </p:blipFill>
        <p:spPr>
          <a:xfrm>
            <a:off x="2908300" y="4683740"/>
            <a:ext cx="5956300" cy="3545861"/>
          </a:xfrm>
          <a:prstGeom prst="rect">
            <a:avLst/>
          </a:prstGeom>
          <a:ln w="12700">
            <a:miter lim="400000"/>
          </a:ln>
        </p:spPr>
      </p:pic>
      <p:sp>
        <p:nvSpPr>
          <p:cNvPr id="1085" name="Shape 1085"/>
          <p:cNvSpPr/>
          <p:nvPr/>
        </p:nvSpPr>
        <p:spPr>
          <a:xfrm>
            <a:off x="3678535" y="5143500"/>
            <a:ext cx="2441154"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lvl="0">
              <a:defRPr sz="1800">
                <a:solidFill>
                  <a:srgbClr val="000000"/>
                </a:solidFill>
              </a:defRPr>
            </a:pPr>
            <a:r>
              <a:rPr sz="3600">
                <a:solidFill>
                  <a:srgbClr val="0433FF"/>
                </a:solidFill>
              </a:rPr>
              <a:t>August 1972</a:t>
            </a:r>
          </a:p>
        </p:txBody>
      </p:sp>
    </p:spTree>
  </p:cSld>
  <p:clrMapOvr>
    <a:masterClrMapping/>
  </p:clrMapOvr>
  <p:transition spd="med" advClick="1"/>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7" name="Shape 1087"/>
          <p:cNvSpPr/>
          <p:nvPr>
            <p:ph type="title"/>
          </p:nvPr>
        </p:nvSpPr>
        <p:spPr>
          <a:xfrm>
            <a:off x="1155700" y="901700"/>
            <a:ext cx="8432800" cy="35433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The Architecture of the Internet</a:t>
            </a:r>
          </a:p>
        </p:txBody>
      </p:sp>
      <p:sp>
        <p:nvSpPr>
          <p:cNvPr id="1088" name="Shape 1088"/>
          <p:cNvSpPr/>
          <p:nvPr/>
        </p:nvSpPr>
        <p:spPr>
          <a:xfrm>
            <a:off x="10477500" y="13081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Application Layer</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Web, E-Mail, File Transfer</a:t>
            </a:r>
          </a:p>
        </p:txBody>
      </p:sp>
      <p:sp>
        <p:nvSpPr>
          <p:cNvPr id="1089" name="Shape 1089"/>
          <p:cNvSpPr/>
          <p:nvPr/>
        </p:nvSpPr>
        <p:spPr>
          <a:xfrm>
            <a:off x="10477500" y="3035300"/>
            <a:ext cx="4953000" cy="1701800"/>
          </a:xfrm>
          <a:prstGeom prst="rect">
            <a:avLst/>
          </a:prstGeom>
          <a:solidFill/>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Transport Layer (TCP)</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Reliable Connections</a:t>
            </a:r>
          </a:p>
        </p:txBody>
      </p:sp>
      <p:sp>
        <p:nvSpPr>
          <p:cNvPr id="1090" name="Shape 1090"/>
          <p:cNvSpPr/>
          <p:nvPr/>
        </p:nvSpPr>
        <p:spPr>
          <a:xfrm>
            <a:off x="10477500" y="4749800"/>
            <a:ext cx="4953000" cy="1701800"/>
          </a:xfrm>
          <a:prstGeom prst="rect">
            <a:avLst/>
          </a:prstGeom>
          <a:solidFill/>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Internetwork Layer (IP)</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Simple, Unreliable</a:t>
            </a:r>
          </a:p>
        </p:txBody>
      </p:sp>
      <p:sp>
        <p:nvSpPr>
          <p:cNvPr id="1091" name="Shape 1091"/>
          <p:cNvSpPr/>
          <p:nvPr/>
        </p:nvSpPr>
        <p:spPr>
          <a:xfrm>
            <a:off x="10477500" y="64389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Link Layer (Ethernet, WiFi)</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Physical Connections</a:t>
            </a:r>
          </a:p>
        </p:txBody>
      </p:sp>
      <p:pic>
        <p:nvPicPr>
          <p:cNvPr id="1092" name="nsfnetSept91_1024.jpg"/>
          <p:cNvPicPr/>
          <p:nvPr/>
        </p:nvPicPr>
        <p:blipFill>
          <a:blip r:embed="rId2">
            <a:extLst/>
          </a:blip>
          <a:stretch>
            <a:fillRect/>
          </a:stretch>
        </p:blipFill>
        <p:spPr>
          <a:xfrm>
            <a:off x="3449746" y="4686300"/>
            <a:ext cx="4864391" cy="3733800"/>
          </a:xfrm>
          <a:prstGeom prst="rect">
            <a:avLst/>
          </a:prstGeom>
          <a:ln w="12700">
            <a:miter lim="400000"/>
          </a:ln>
        </p:spPr>
      </p:pic>
    </p:spTree>
  </p:cSld>
  <p:clrMapOvr>
    <a:masterClrMapping/>
  </p:clrMapOvr>
  <p:transition spd="med" advClick="1"/>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4" name="Shape 1094"/>
          <p:cNvSpPr/>
          <p:nvPr/>
        </p:nvSpPr>
        <p:spPr>
          <a:xfrm>
            <a:off x="10477500" y="13081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Application Layer</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Web, E-Mail, File Transfer</a:t>
            </a:r>
          </a:p>
        </p:txBody>
      </p:sp>
      <p:sp>
        <p:nvSpPr>
          <p:cNvPr id="1095" name="Shape 1095"/>
          <p:cNvSpPr/>
          <p:nvPr/>
        </p:nvSpPr>
        <p:spPr>
          <a:xfrm>
            <a:off x="10477500" y="3035300"/>
            <a:ext cx="4953000" cy="1701800"/>
          </a:xfrm>
          <a:prstGeom prst="rect">
            <a:avLst/>
          </a:prstGeom>
          <a:solidFill/>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Transport Layer (TCP)</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Reliable Connections</a:t>
            </a:r>
          </a:p>
        </p:txBody>
      </p:sp>
      <p:sp>
        <p:nvSpPr>
          <p:cNvPr id="1096" name="Shape 1096"/>
          <p:cNvSpPr/>
          <p:nvPr/>
        </p:nvSpPr>
        <p:spPr>
          <a:xfrm>
            <a:off x="10477500" y="4749800"/>
            <a:ext cx="4953000" cy="1701800"/>
          </a:xfrm>
          <a:prstGeom prst="rect">
            <a:avLst/>
          </a:prstGeom>
          <a:solidFill/>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Internetwork Layer (IP)</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Simple, Unreliable</a:t>
            </a:r>
          </a:p>
        </p:txBody>
      </p:sp>
      <p:sp>
        <p:nvSpPr>
          <p:cNvPr id="1097" name="Shape 1097"/>
          <p:cNvSpPr/>
          <p:nvPr/>
        </p:nvSpPr>
        <p:spPr>
          <a:xfrm>
            <a:off x="10477500" y="64389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Link Layer (Ethernet, WiFi)</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Physical Connections</a:t>
            </a:r>
          </a:p>
        </p:txBody>
      </p:sp>
      <p:sp>
        <p:nvSpPr>
          <p:cNvPr id="1098" name="Shape 1098"/>
          <p:cNvSpPr/>
          <p:nvPr/>
        </p:nvSpPr>
        <p:spPr>
          <a:xfrm>
            <a:off x="1851449" y="8020050"/>
            <a:ext cx="7088083" cy="5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2900">
                <a:solidFill>
                  <a:srgbClr val="FFFB00"/>
                </a:solidFill>
                <a:latin typeface="+mn-lt"/>
                <a:ea typeface="+mn-ea"/>
                <a:cs typeface="+mn-cs"/>
                <a:sym typeface="Gill Sans"/>
              </a:defRPr>
            </a:lvl1pPr>
          </a:lstStyle>
          <a:p>
            <a:pPr lvl="0">
              <a:defRPr sz="1800">
                <a:solidFill>
                  <a:srgbClr val="000000"/>
                </a:solidFill>
              </a:defRPr>
            </a:pPr>
            <a:r>
              <a:rPr sz="2900">
                <a:solidFill>
                  <a:srgbClr val="FFFB00"/>
                </a:solidFill>
              </a:rPr>
              <a:t>http://www.zakon.org/robert/internet/timeline/</a:t>
            </a:r>
          </a:p>
        </p:txBody>
      </p:sp>
      <p:pic>
        <p:nvPicPr>
          <p:cNvPr id="1099" name="Count_Host.png"/>
          <p:cNvPicPr/>
          <p:nvPr/>
        </p:nvPicPr>
        <p:blipFill>
          <a:blip r:embed="rId2">
            <a:extLst/>
          </a:blip>
          <a:stretch>
            <a:fillRect/>
          </a:stretch>
        </p:blipFill>
        <p:spPr>
          <a:xfrm>
            <a:off x="362339" y="1612900"/>
            <a:ext cx="9768841" cy="5715001"/>
          </a:xfrm>
          <a:prstGeom prst="rect">
            <a:avLst/>
          </a:prstGeom>
          <a:ln w="12700">
            <a:miter lim="400000"/>
          </a:ln>
        </p:spPr>
      </p:pic>
    </p:spTree>
  </p:cSld>
  <p:clrMapOvr>
    <a:masterClrMapping/>
  </p:clrMapOvr>
  <p:transition spd="med" advClick="1"/>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01" name="Internet_map_1024.png"/>
          <p:cNvPicPr/>
          <p:nvPr/>
        </p:nvPicPr>
        <p:blipFill>
          <a:blip r:embed="rId2">
            <a:extLst/>
          </a:blip>
          <a:stretch>
            <a:fillRect/>
          </a:stretch>
        </p:blipFill>
        <p:spPr>
          <a:xfrm>
            <a:off x="685800" y="254000"/>
            <a:ext cx="8877300" cy="8877300"/>
          </a:xfrm>
          <a:prstGeom prst="rect">
            <a:avLst/>
          </a:prstGeom>
          <a:ln w="12700">
            <a:miter lim="400000"/>
          </a:ln>
        </p:spPr>
      </p:pic>
      <p:sp>
        <p:nvSpPr>
          <p:cNvPr id="1102" name="Shape 1102"/>
          <p:cNvSpPr/>
          <p:nvPr/>
        </p:nvSpPr>
        <p:spPr>
          <a:xfrm>
            <a:off x="10477500" y="13081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Application Layer</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Web, E-Mail, File Transfer</a:t>
            </a:r>
          </a:p>
        </p:txBody>
      </p:sp>
      <p:sp>
        <p:nvSpPr>
          <p:cNvPr id="1103" name="Shape 1103"/>
          <p:cNvSpPr/>
          <p:nvPr/>
        </p:nvSpPr>
        <p:spPr>
          <a:xfrm>
            <a:off x="10477500" y="3035300"/>
            <a:ext cx="4953000" cy="1701800"/>
          </a:xfrm>
          <a:prstGeom prst="rect">
            <a:avLst/>
          </a:prstGeom>
          <a:solidFill/>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Transport Layer (TCP)</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Reliable Connections</a:t>
            </a:r>
          </a:p>
        </p:txBody>
      </p:sp>
      <p:sp>
        <p:nvSpPr>
          <p:cNvPr id="1104" name="Shape 1104"/>
          <p:cNvSpPr/>
          <p:nvPr/>
        </p:nvSpPr>
        <p:spPr>
          <a:xfrm>
            <a:off x="10477500" y="4749800"/>
            <a:ext cx="4953000" cy="1701800"/>
          </a:xfrm>
          <a:prstGeom prst="rect">
            <a:avLst/>
          </a:prstGeom>
          <a:solidFill/>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Internetwork Layer (IP)</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Simple, Unreliable</a:t>
            </a:r>
          </a:p>
        </p:txBody>
      </p:sp>
      <p:sp>
        <p:nvSpPr>
          <p:cNvPr id="1105" name="Shape 1105"/>
          <p:cNvSpPr/>
          <p:nvPr/>
        </p:nvSpPr>
        <p:spPr>
          <a:xfrm>
            <a:off x="10477500" y="64389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Link Layer (Ethernet, WiFi)</a:t>
            </a:r>
            <a:endPar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endParaRPr>
          </a:p>
          <a:p>
            <a:pPr lvl="0" algn="ctr" defTabSz="546100">
              <a:defRPr sz="1800"/>
            </a:pPr>
            <a:r>
              <a: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rPr>
              <a:t>Physical Connections</a:t>
            </a:r>
          </a:p>
        </p:txBody>
      </p:sp>
      <p:sp>
        <p:nvSpPr>
          <p:cNvPr id="1106" name="Shape 1106"/>
          <p:cNvSpPr/>
          <p:nvPr/>
        </p:nvSpPr>
        <p:spPr>
          <a:xfrm>
            <a:off x="10389238" y="8547100"/>
            <a:ext cx="5481105"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1900">
                <a:solidFill>
                  <a:srgbClr val="FFFB00"/>
                </a:solidFill>
                <a:latin typeface="+mn-lt"/>
                <a:ea typeface="+mn-ea"/>
                <a:cs typeface="+mn-cs"/>
                <a:sym typeface="Gill Sans"/>
              </a:defRPr>
            </a:lvl1pPr>
          </a:lstStyle>
          <a:p>
            <a:pPr lvl="0">
              <a:defRPr sz="1800">
                <a:solidFill>
                  <a:srgbClr val="000000"/>
                </a:solidFill>
              </a:defRPr>
            </a:pPr>
            <a:r>
              <a:rPr sz="1900">
                <a:solidFill>
                  <a:srgbClr val="FFFB00"/>
                </a:solidFill>
              </a:rPr>
              <a:t>http://en.wikipedia.org/wiki/File:Internet_map_1024.jpg</a:t>
            </a:r>
          </a:p>
        </p:txBody>
      </p:sp>
    </p:spTree>
  </p:cSld>
  <p:clrMapOvr>
    <a:masterClrMapping/>
  </p:clrMapOvr>
  <p:transition spd="med" advClick="1"/>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8" name="Shape 1108"/>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The Internet: An Amazing Design</a:t>
            </a:r>
          </a:p>
        </p:txBody>
      </p:sp>
      <p:sp>
        <p:nvSpPr>
          <p:cNvPr id="1109" name="Shape 1109"/>
          <p:cNvSpPr/>
          <p:nvPr>
            <p:ph type="body" idx="1"/>
          </p:nvPr>
        </p:nvSpPr>
        <p:spPr>
          <a:prstGeom prst="rect">
            <a:avLst/>
          </a:prstGeom>
        </p:spPr>
        <p:txBody>
          <a:bodyPr/>
          <a:lstStyle/>
          <a:p>
            <a:pPr lvl="0">
              <a:defRPr sz="1800">
                <a:solidFill>
                  <a:srgbClr val="000000"/>
                </a:solidFill>
              </a:defRPr>
            </a:pPr>
            <a:r>
              <a:rPr sz="3600">
                <a:solidFill>
                  <a:srgbClr val="FFFFFF"/>
                </a:solidFill>
              </a:rPr>
              <a:t>Hundreds of millions of computers</a:t>
            </a:r>
            <a:endParaRPr sz="3600">
              <a:solidFill>
                <a:srgbClr val="FFFFFF"/>
              </a:solidFill>
            </a:endParaRPr>
          </a:p>
          <a:p>
            <a:pPr lvl="0">
              <a:defRPr sz="1800">
                <a:solidFill>
                  <a:srgbClr val="000000"/>
                </a:solidFill>
              </a:defRPr>
            </a:pPr>
            <a:r>
              <a:rPr sz="3600">
                <a:solidFill>
                  <a:srgbClr val="FFFFFF"/>
                </a:solidFill>
              </a:rPr>
              <a:t>Thousands of routers inside the Internet</a:t>
            </a:r>
            <a:endParaRPr sz="3600">
              <a:solidFill>
                <a:srgbClr val="FFFFFF"/>
              </a:solidFill>
            </a:endParaRPr>
          </a:p>
          <a:p>
            <a:pPr lvl="0">
              <a:defRPr sz="1800">
                <a:solidFill>
                  <a:srgbClr val="000000"/>
                </a:solidFill>
              </a:defRPr>
            </a:pPr>
            <a:r>
              <a:rPr sz="3600">
                <a:solidFill>
                  <a:srgbClr val="FFFFFF"/>
                </a:solidFill>
              </a:rPr>
              <a:t>Hundreds of millions of simultaneous connections</a:t>
            </a:r>
            <a:endParaRPr sz="3600">
              <a:solidFill>
                <a:srgbClr val="FFFFFF"/>
              </a:solidFill>
            </a:endParaRPr>
          </a:p>
          <a:p>
            <a:pPr lvl="0">
              <a:defRPr sz="1800">
                <a:solidFill>
                  <a:srgbClr val="000000"/>
                </a:solidFill>
              </a:defRPr>
            </a:pPr>
            <a:r>
              <a:rPr sz="3600">
                <a:solidFill>
                  <a:srgbClr val="FFFFFF"/>
                </a:solidFill>
              </a:rPr>
              <a:t>Trillions of bytes of data moved per second around the world</a:t>
            </a:r>
            <a:endParaRPr sz="3600">
              <a:solidFill>
                <a:srgbClr val="FFFFFF"/>
              </a:solidFill>
            </a:endParaRPr>
          </a:p>
          <a:p>
            <a:pPr lvl="0">
              <a:defRPr sz="1800">
                <a:solidFill>
                  <a:srgbClr val="000000"/>
                </a:solidFill>
              </a:defRPr>
            </a:pPr>
            <a:r>
              <a:rPr sz="3600">
                <a:solidFill>
                  <a:srgbClr val="FFFFFF"/>
                </a:solidFill>
              </a:rPr>
              <a:t>And it works</a:t>
            </a:r>
          </a:p>
        </p:txBody>
      </p:sp>
    </p:spTree>
  </p:cSld>
  <p:clrMapOvr>
    <a:masterClrMapping/>
  </p:clrMapOvr>
  <p:transition spd="med" advClick="1"/>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1" name="Shape 111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The Internet</a:t>
            </a:r>
          </a:p>
        </p:txBody>
      </p:sp>
      <p:sp>
        <p:nvSpPr>
          <p:cNvPr id="1112" name="Shape 1112"/>
          <p:cNvSpPr/>
          <p:nvPr>
            <p:ph type="body" idx="1"/>
          </p:nvPr>
        </p:nvSpPr>
        <p:spPr>
          <a:prstGeom prst="rect">
            <a:avLst/>
          </a:prstGeom>
        </p:spPr>
        <p:txBody>
          <a:bodyPr/>
          <a:lstStyle/>
          <a:p>
            <a:pPr lvl="0">
              <a:defRPr sz="1800">
                <a:solidFill>
                  <a:srgbClr val="000000"/>
                </a:solidFill>
              </a:defRPr>
            </a:pPr>
            <a:r>
              <a:rPr sz="3600">
                <a:solidFill>
                  <a:srgbClr val="FFFFFF"/>
                </a:solidFill>
              </a:rPr>
              <a:t>It is said that “The Internet is the largest single engineering effort ever created by mankind”</a:t>
            </a:r>
            <a:endParaRPr sz="3600">
              <a:solidFill>
                <a:srgbClr val="FFFFFF"/>
              </a:solidFill>
            </a:endParaRPr>
          </a:p>
          <a:p>
            <a:pPr lvl="0">
              <a:defRPr sz="1800">
                <a:solidFill>
                  <a:srgbClr val="000000"/>
                </a:solidFill>
              </a:defRPr>
            </a:pPr>
            <a:r>
              <a:rPr sz="3600">
                <a:solidFill>
                  <a:srgbClr val="FFFFFF"/>
                </a:solidFill>
              </a:rPr>
              <a:t>It was created to work in an organic way - to repair itself and automatically adjust when parts fail</a:t>
            </a:r>
            <a:endParaRPr sz="3600">
              <a:solidFill>
                <a:srgbClr val="FFFFFF"/>
              </a:solidFill>
            </a:endParaRPr>
          </a:p>
          <a:p>
            <a:pPr lvl="0">
              <a:defRPr sz="1800">
                <a:solidFill>
                  <a:srgbClr val="000000"/>
                </a:solidFill>
              </a:defRPr>
            </a:pPr>
            <a:r>
              <a:rPr sz="3600">
                <a:solidFill>
                  <a:srgbClr val="FFFFFF"/>
                </a:solidFill>
              </a:rPr>
              <a:t>No one part of the Internet knows all of the Internet (like life)</a:t>
            </a:r>
            <a:endParaRPr sz="3600">
              <a:solidFill>
                <a:srgbClr val="FFFFFF"/>
              </a:solidFill>
            </a:endParaRPr>
          </a:p>
          <a:p>
            <a:pPr lvl="0">
              <a:defRPr sz="1800">
                <a:solidFill>
                  <a:srgbClr val="000000"/>
                </a:solidFill>
              </a:defRPr>
            </a:pPr>
            <a:r>
              <a:rPr sz="3600">
                <a:solidFill>
                  <a:srgbClr val="FFFFFF"/>
                </a:solidFill>
              </a:rPr>
              <a:t>It is never 100% up - but it seems up all the time</a:t>
            </a:r>
          </a:p>
        </p:txBody>
      </p:sp>
    </p:spTree>
  </p:cSld>
  <p:clrMapOvr>
    <a:masterClrMapping/>
  </p:clrMapOvr>
  <p:transition spd="med" advClick="1"/>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14" name="1969-02-06-BasicOperationOfMTS.png"/>
          <p:cNvPicPr/>
          <p:nvPr/>
        </p:nvPicPr>
        <p:blipFill>
          <a:blip r:embed="rId2">
            <a:extLst/>
          </a:blip>
          <a:stretch>
            <a:fillRect/>
          </a:stretch>
        </p:blipFill>
        <p:spPr>
          <a:xfrm>
            <a:off x="2683435" y="4177726"/>
            <a:ext cx="5664201" cy="4343974"/>
          </a:xfrm>
          <a:prstGeom prst="rect">
            <a:avLst/>
          </a:prstGeom>
          <a:ln w="12700">
            <a:miter lim="400000"/>
          </a:ln>
        </p:spPr>
      </p:pic>
      <p:pic>
        <p:nvPicPr>
          <p:cNvPr id="1115" name="Untitled.png"/>
          <p:cNvPicPr/>
          <p:nvPr/>
        </p:nvPicPr>
        <p:blipFill>
          <a:blip r:embed="rId3">
            <a:extLst/>
          </a:blip>
          <a:stretch>
            <a:fillRect/>
          </a:stretch>
        </p:blipFill>
        <p:spPr>
          <a:xfrm>
            <a:off x="668222" y="736600"/>
            <a:ext cx="5930901" cy="3290774"/>
          </a:xfrm>
          <a:prstGeom prst="rect">
            <a:avLst/>
          </a:prstGeom>
          <a:ln w="12700">
            <a:miter lim="400000"/>
          </a:ln>
        </p:spPr>
      </p:pic>
      <p:pic>
        <p:nvPicPr>
          <p:cNvPr id="1116" name="Internet_map_1024.png"/>
          <p:cNvPicPr/>
          <p:nvPr/>
        </p:nvPicPr>
        <p:blipFill>
          <a:blip r:embed="rId4">
            <a:extLst/>
          </a:blip>
          <a:stretch>
            <a:fillRect/>
          </a:stretch>
        </p:blipFill>
        <p:spPr>
          <a:xfrm>
            <a:off x="8521700" y="431800"/>
            <a:ext cx="6083300" cy="6083301"/>
          </a:xfrm>
          <a:prstGeom prst="rect">
            <a:avLst/>
          </a:prstGeom>
          <a:ln w="12700">
            <a:miter lim="400000"/>
          </a:ln>
        </p:spPr>
      </p:pic>
      <p:sp>
        <p:nvSpPr>
          <p:cNvPr id="1117" name="Shape 1117"/>
          <p:cNvSpPr/>
          <p:nvPr/>
        </p:nvSpPr>
        <p:spPr>
          <a:xfrm>
            <a:off x="114299" y="8661400"/>
            <a:ext cx="368302" cy="3683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5"/>
          </a:blipFill>
          <a:ln w="25400">
            <a:miter lim="400000"/>
          </a:ln>
        </p:spPr>
        <p:txBody>
          <a:bodyPr lIns="50800" tIns="50800" rIns="50800" bIns="50800" anchor="ctr"/>
          <a:lstStyle/>
          <a:p>
            <a:pPr lvl="0"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pic>
        <p:nvPicPr>
          <p:cNvPr id="1118" name="Snapshot 2008-09-30 12-32-52.jpg"/>
          <p:cNvPicPr/>
          <p:nvPr/>
        </p:nvPicPr>
        <p:blipFill>
          <a:blip r:embed="rId6">
            <a:extLst/>
          </a:blip>
          <a:stretch>
            <a:fillRect/>
          </a:stretch>
        </p:blipFill>
        <p:spPr>
          <a:xfrm>
            <a:off x="11353800" y="4486671"/>
            <a:ext cx="4775200" cy="3735358"/>
          </a:xfrm>
          <a:prstGeom prst="rect">
            <a:avLst/>
          </a:prstGeom>
          <a:ln w="12700">
            <a:miter lim="400000"/>
          </a:ln>
        </p:spPr>
      </p:pic>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title"/>
          </p:nvPr>
        </p:nvSpPr>
        <p:spPr>
          <a:xfrm>
            <a:off x="6591300" y="241300"/>
            <a:ext cx="9182100" cy="22987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Packet Switching - Postcards</a:t>
            </a:r>
          </a:p>
        </p:txBody>
      </p:sp>
      <p:sp>
        <p:nvSpPr>
          <p:cNvPr id="165" name="Shape 165"/>
          <p:cNvSpPr/>
          <p:nvPr/>
        </p:nvSpPr>
        <p:spPr>
          <a:xfrm>
            <a:off x="925227" y="1485900"/>
            <a:ext cx="5243513" cy="622300"/>
          </a:xfrm>
          <a:prstGeom prst="rect">
            <a:avLst/>
          </a:prstGeom>
          <a:solidFill>
            <a:srgbClr val="FF40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Hello there, have a nice day.</a:t>
            </a:r>
          </a:p>
        </p:txBody>
      </p:sp>
      <p:sp>
        <p:nvSpPr>
          <p:cNvPr id="166" name="Shape 166"/>
          <p:cNvSpPr/>
          <p:nvPr/>
        </p:nvSpPr>
        <p:spPr>
          <a:xfrm>
            <a:off x="996057" y="4000500"/>
            <a:ext cx="5130999"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Hello ther (1, csev, daphne)</a:t>
            </a:r>
          </a:p>
        </p:txBody>
      </p:sp>
      <p:sp>
        <p:nvSpPr>
          <p:cNvPr id="167" name="Shape 167"/>
          <p:cNvSpPr/>
          <p:nvPr/>
        </p:nvSpPr>
        <p:spPr>
          <a:xfrm>
            <a:off x="936476" y="5143500"/>
            <a:ext cx="4767561"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e, have a (2, csev, daphne)</a:t>
            </a:r>
          </a:p>
        </p:txBody>
      </p:sp>
      <p:sp>
        <p:nvSpPr>
          <p:cNvPr id="168" name="Shape 168"/>
          <p:cNvSpPr/>
          <p:nvPr/>
        </p:nvSpPr>
        <p:spPr>
          <a:xfrm>
            <a:off x="959693" y="6286500"/>
            <a:ext cx="4721127"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nice day. (3, csev, daphne)</a:t>
            </a:r>
          </a:p>
        </p:txBody>
      </p:sp>
      <p:pic>
        <p:nvPicPr>
          <p:cNvPr id="169" name="Untitled.png"/>
          <p:cNvPicPr/>
          <p:nvPr/>
        </p:nvPicPr>
        <p:blipFill>
          <a:blip r:embed="rId2">
            <a:extLst/>
          </a:blip>
          <a:stretch>
            <a:fillRect/>
          </a:stretch>
        </p:blipFill>
        <p:spPr>
          <a:xfrm>
            <a:off x="10477208" y="2819400"/>
            <a:ext cx="5295901" cy="4346636"/>
          </a:xfrm>
          <a:prstGeom prst="rect">
            <a:avLst/>
          </a:prstGeom>
          <a:ln w="12700">
            <a:miter lim="400000"/>
          </a:ln>
        </p:spPr>
      </p:pic>
    </p:spTree>
  </p:cSld>
  <p:clrMapOvr>
    <a:masterClrMapping/>
  </p:clrMapOvr>
  <p:transition spd="med" advClick="1"/>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0" name="Shape 1120"/>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We are not done experimenting...</a:t>
            </a:r>
          </a:p>
        </p:txBody>
      </p:sp>
      <p:sp>
        <p:nvSpPr>
          <p:cNvPr id="1121" name="Shape 1121"/>
          <p:cNvSpPr/>
          <p:nvPr>
            <p:ph type="body" idx="1"/>
          </p:nvPr>
        </p:nvSpPr>
        <p:spPr>
          <a:xfrm>
            <a:off x="1155700" y="2603500"/>
            <a:ext cx="8305800" cy="5702300"/>
          </a:xfrm>
          <a:prstGeom prst="rect">
            <a:avLst/>
          </a:prstGeom>
        </p:spPr>
        <p:txBody>
          <a:bodyPr/>
          <a:lstStyle/>
          <a:p>
            <a:pPr lvl="0">
              <a:defRPr sz="1800">
                <a:solidFill>
                  <a:srgbClr val="000000"/>
                </a:solidFill>
              </a:defRPr>
            </a:pPr>
            <a:r>
              <a:rPr sz="3600">
                <a:solidFill>
                  <a:srgbClr val="FFFFFF"/>
                </a:solidFill>
              </a:rPr>
              <a:t>There is still very active exploration on how network technology can be improved</a:t>
            </a:r>
            <a:endParaRPr sz="3600">
              <a:solidFill>
                <a:srgbClr val="FFFFFF"/>
              </a:solidFill>
            </a:endParaRPr>
          </a:p>
          <a:p>
            <a:pPr lvl="0">
              <a:defRPr sz="1800">
                <a:solidFill>
                  <a:srgbClr val="000000"/>
                </a:solidFill>
              </a:defRPr>
            </a:pPr>
            <a:r>
              <a:rPr sz="3600">
                <a:solidFill>
                  <a:srgbClr val="FFFFFF"/>
                </a:solidFill>
              </a:rPr>
              <a:t>Content-Centric Networking is only one advanced idea</a:t>
            </a:r>
            <a:endParaRPr sz="3600">
              <a:solidFill>
                <a:srgbClr val="FFFFFF"/>
              </a:solidFill>
            </a:endParaRPr>
          </a:p>
          <a:p>
            <a:pPr lvl="0">
              <a:defRPr sz="1800">
                <a:solidFill>
                  <a:srgbClr val="000000"/>
                </a:solidFill>
              </a:defRPr>
            </a:pPr>
            <a:r>
              <a:rPr sz="3600">
                <a:solidFill>
                  <a:srgbClr val="FFFFFF"/>
                </a:solidFill>
              </a:rPr>
              <a:t>Routers in the future can have *lots* of memory - lets try not to send the same piece of data more than once</a:t>
            </a:r>
          </a:p>
        </p:txBody>
      </p:sp>
      <p:pic>
        <p:nvPicPr>
          <p:cNvPr id="1122" name="Untitled.png"/>
          <p:cNvPicPr/>
          <p:nvPr/>
        </p:nvPicPr>
        <p:blipFill>
          <a:blip r:embed="rId2">
            <a:extLst/>
          </a:blip>
          <a:stretch>
            <a:fillRect/>
          </a:stretch>
        </p:blipFill>
        <p:spPr>
          <a:xfrm>
            <a:off x="9969500" y="3098800"/>
            <a:ext cx="5854700" cy="4384422"/>
          </a:xfrm>
          <a:prstGeom prst="rect">
            <a:avLst/>
          </a:prstGeom>
          <a:ln w="12700">
            <a:miter lim="400000"/>
          </a:ln>
        </p:spPr>
      </p:pic>
    </p:spTree>
  </p:cSld>
  <p:clrMapOvr>
    <a:masterClrMapping/>
  </p:clrMapOvr>
  <p:transition spd="med" advClick="1"/>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Tree>
  </p:cSld>
  <p:clrMapOvr>
    <a:masterClrMapping/>
  </p:clrMapOvr>
  <p:transition spd="med" advClick="1"/>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5" name="Shape 1125"/>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400">
                <a:solidFill>
                  <a:srgbClr val="00F900"/>
                </a:solidFill>
              </a:rPr>
              <a:t>Additional Source Information</a:t>
            </a:r>
          </a:p>
        </p:txBody>
      </p:sp>
      <p:sp>
        <p:nvSpPr>
          <p:cNvPr id="1126" name="Shape 1126"/>
          <p:cNvSpPr/>
          <p:nvPr>
            <p:ph type="body" idx="1"/>
          </p:nvPr>
        </p:nvSpPr>
        <p:spPr>
          <a:xfrm>
            <a:off x="673100" y="1917700"/>
            <a:ext cx="13931900" cy="5702300"/>
          </a:xfrm>
          <a:prstGeom prst="rect">
            <a:avLst/>
          </a:prstGeom>
        </p:spPr>
        <p:txBody>
          <a:bodyPr/>
          <a:lstStyle/>
          <a:p>
            <a:pPr lvl="0">
              <a:defRPr sz="1800">
                <a:solidFill>
                  <a:srgbClr val="000000"/>
                </a:solidFill>
              </a:defRPr>
            </a:pPr>
            <a:r>
              <a:rPr sz="2200">
                <a:solidFill>
                  <a:srgbClr val="FFFFFF"/>
                </a:solidFill>
              </a:rPr>
              <a:t> xkcd, </a:t>
            </a:r>
            <a:r>
              <a:rPr sz="2200" u="sng">
                <a:solidFill>
                  <a:srgbClr val="FFFFFF"/>
                </a:solidFill>
                <a:hlinkClick r:id="rId2" invalidUrl="" action="" tgtFrame="" tooltip="" history="1" highlightClick="0" endSnd="0"/>
              </a:rPr>
              <a:t>http://xkcd.com/742/</a:t>
            </a:r>
            <a:r>
              <a:rPr sz="2200">
                <a:solidFill>
                  <a:srgbClr val="FFFFFF"/>
                </a:solidFill>
              </a:rPr>
              <a:t>, CC: BY-NC, </a:t>
            </a:r>
            <a:r>
              <a:rPr sz="2200" u="sng">
                <a:solidFill>
                  <a:srgbClr val="FFFFFF"/>
                </a:solidFill>
                <a:hlinkClick r:id="rId3" invalidUrl="" action="" tgtFrame="" tooltip="" history="1" highlightClick="0" endSnd="0"/>
              </a:rPr>
              <a:t>http://creativecommons.org/licenses/by-nc/2.5/</a:t>
            </a:r>
            <a:r>
              <a:rPr sz="2200">
                <a:solidFill>
                  <a:srgbClr val="FFFFFF"/>
                </a:solidFill>
              </a:rPr>
              <a:t> </a:t>
            </a:r>
            <a:endParaRPr sz="2200">
              <a:solidFill>
                <a:srgbClr val="FFFFFF"/>
              </a:solidFill>
            </a:endParaRPr>
          </a:p>
          <a:p>
            <a:pPr lvl="0">
              <a:defRPr sz="1800">
                <a:solidFill>
                  <a:srgbClr val="000000"/>
                </a:solidFill>
              </a:defRPr>
            </a:pPr>
            <a:r>
              <a:rPr sz="2200">
                <a:solidFill>
                  <a:srgbClr val="FFFFFF"/>
                </a:solidFill>
              </a:rPr>
              <a:t>Internet Protocol Suite Diagrams: Kbrose, Wikimedia Commons, </a:t>
            </a:r>
            <a:r>
              <a:rPr sz="2200" u="sng">
                <a:solidFill>
                  <a:srgbClr val="FFFFFF"/>
                </a:solidFill>
                <a:hlinkClick r:id="rId4" invalidUrl="" action="" tgtFrame="" tooltip="" history="1" highlightClick="0" endSnd="0"/>
              </a:rPr>
              <a:t>http://upload.wikimedia.org/wikipedia/commons/c/c4/IP_stack_connections.svg</a:t>
            </a:r>
            <a:r>
              <a:rPr sz="2200">
                <a:solidFill>
                  <a:srgbClr val="FFFFFF"/>
                </a:solidFill>
              </a:rPr>
              <a:t>, CC:BY-SA, </a:t>
            </a:r>
            <a:r>
              <a:rPr sz="2200" u="sng">
                <a:solidFill>
                  <a:srgbClr val="FFFFFF"/>
                </a:solidFill>
                <a:hlinkClick r:id="rId5" invalidUrl="" action="" tgtFrame="" tooltip="" history="1" highlightClick="0" endSnd="0"/>
              </a:rPr>
              <a:t>http://creativecommons.org/licenses/by-sa/3.0/deed.en</a:t>
            </a:r>
            <a:endParaRPr sz="2200">
              <a:solidFill>
                <a:srgbClr val="FFFFFF"/>
              </a:solidFill>
            </a:endParaRPr>
          </a:p>
          <a:p>
            <a:pPr lvl="0">
              <a:defRPr sz="1800">
                <a:solidFill>
                  <a:srgbClr val="000000"/>
                </a:solidFill>
              </a:defRPr>
            </a:pPr>
            <a:r>
              <a:rPr sz="2200">
                <a:solidFill>
                  <a:srgbClr val="FFFFFF"/>
                </a:solidFill>
              </a:rPr>
              <a:t>All your bases are belong to me: Karin Dalziel, Flickr, </a:t>
            </a:r>
            <a:r>
              <a:rPr sz="2200" u="sng">
                <a:solidFill>
                  <a:srgbClr val="FFFFFF"/>
                </a:solidFill>
                <a:hlinkClick r:id="rId6" invalidUrl="" action="" tgtFrame="" tooltip="" history="1" highlightClick="0" endSnd="0"/>
              </a:rPr>
              <a:t>http://www.flickr.com/photos/nirak/270213335/</a:t>
            </a:r>
            <a:r>
              <a:rPr sz="2200">
                <a:solidFill>
                  <a:srgbClr val="FFFFFF"/>
                </a:solidFill>
              </a:rPr>
              <a:t>, CC:BY, </a:t>
            </a:r>
            <a:r>
              <a:rPr sz="2200" u="sng">
                <a:solidFill>
                  <a:srgbClr val="FFFFFF"/>
                </a:solidFill>
                <a:hlinkClick r:id="rId7" invalidUrl="" action="" tgtFrame="" tooltip="" history="1" highlightClick="0" endSnd="0"/>
              </a:rPr>
              <a:t>http://creativecommons.org/licenses/by/2.0/deed.en</a:t>
            </a:r>
            <a:r>
              <a:rPr sz="2200">
                <a:solidFill>
                  <a:srgbClr val="FFFFFF"/>
                </a:solidFill>
              </a:rPr>
              <a:t> </a:t>
            </a:r>
            <a:endParaRPr sz="2200">
              <a:solidFill>
                <a:srgbClr val="FFFFFF"/>
              </a:solidFill>
            </a:endParaRPr>
          </a:p>
          <a:p>
            <a:pPr lvl="0">
              <a:defRPr sz="1800">
                <a:solidFill>
                  <a:srgbClr val="000000"/>
                </a:solidFill>
              </a:defRPr>
            </a:pPr>
            <a:r>
              <a:rPr sz="2200">
                <a:solidFill>
                  <a:srgbClr val="FFFFFF"/>
                </a:solidFill>
              </a:rPr>
              <a:t>Internet Map: The Opte Project, Wikimedia Commons, </a:t>
            </a:r>
            <a:r>
              <a:rPr sz="2200" u="sng">
                <a:solidFill>
                  <a:srgbClr val="FFFFFF"/>
                </a:solidFill>
                <a:hlinkClick r:id="rId8" invalidUrl="" action="" tgtFrame="" tooltip="" history="1" highlightClick="0" endSnd="0"/>
              </a:rPr>
              <a:t>http://upload.wikimedia.org/wikipedia/commons/d/d2/Internet_map_1024.jpg</a:t>
            </a:r>
            <a:r>
              <a:rPr sz="2200">
                <a:solidFill>
                  <a:srgbClr val="FFFFFF"/>
                </a:solidFill>
              </a:rPr>
              <a:t>, CC:BY, </a:t>
            </a:r>
            <a:r>
              <a:rPr sz="2200" u="sng">
                <a:solidFill>
                  <a:srgbClr val="FFFFFF"/>
                </a:solidFill>
                <a:hlinkClick r:id="rId9" invalidUrl="" action="" tgtFrame="" tooltip="" history="1" highlightClick="0" endSnd="0"/>
              </a:rPr>
              <a:t>http://creativecommons.org/licenses/by/2.5/deed.en</a:t>
            </a:r>
            <a:r>
              <a:rPr sz="2200">
                <a:solidFill>
                  <a:srgbClr val="FFFFFF"/>
                </a:solidFill>
              </a:rPr>
              <a:t> </a:t>
            </a:r>
          </a:p>
        </p:txBody>
      </p:sp>
    </p:spTree>
  </p:cSld>
  <p:clrMapOvr>
    <a:masterClrMapping/>
  </p:clrMapOvr>
  <p:transition spd="med" advClick="1"/>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8" name="Shape 1128"/>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400">
                <a:solidFill>
                  <a:srgbClr val="00F900"/>
                </a:solidFill>
              </a:rPr>
              <a:t>Reuse of these materials</a:t>
            </a:r>
          </a:p>
        </p:txBody>
      </p:sp>
      <p:sp>
        <p:nvSpPr>
          <p:cNvPr id="1129" name="Shape 1129"/>
          <p:cNvSpPr/>
          <p:nvPr>
            <p:ph type="body" idx="1"/>
          </p:nvPr>
        </p:nvSpPr>
        <p:spPr>
          <a:prstGeom prst="rect">
            <a:avLst/>
          </a:prstGeom>
        </p:spPr>
        <p:txBody>
          <a:bodyPr/>
          <a:lstStyle/>
          <a:p>
            <a:pPr lvl="0">
              <a:defRPr sz="1800">
                <a:solidFill>
                  <a:srgbClr val="000000"/>
                </a:solidFill>
              </a:defRPr>
            </a:pPr>
            <a:r>
              <a:rPr sz="3400">
                <a:solidFill>
                  <a:srgbClr val="FFFFFF"/>
                </a:solidFill>
              </a:rPr>
              <a:t>I intend for these materials to be reusable as open educational resources for those who would do so in a responsible manner</a:t>
            </a:r>
            <a:endParaRPr sz="3400">
              <a:solidFill>
                <a:srgbClr val="FFFFFF"/>
              </a:solidFill>
            </a:endParaRPr>
          </a:p>
          <a:p>
            <a:pPr lvl="0">
              <a:defRPr sz="1800">
                <a:solidFill>
                  <a:srgbClr val="000000"/>
                </a:solidFill>
              </a:defRPr>
            </a:pPr>
            <a:r>
              <a:rPr sz="3400">
                <a:solidFill>
                  <a:srgbClr val="FFFFFF"/>
                </a:solidFill>
              </a:rPr>
              <a:t>Please contact me if you are interested in reusing or remixing these materials in your own teaching or educational context</a:t>
            </a:r>
          </a:p>
        </p:txBody>
      </p:sp>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jpeg"/></Relationships>

</file>

<file path=ppt/theme/_rels/theme2.xml.rels><?xml version="1.0" encoding="UTF-8" standalone="yes"?><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46100" rtl="0" fontAlgn="auto" latinLnBrk="1"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1"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46100" rtl="0" fontAlgn="auto" latinLnBrk="1"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1"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